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sldIdLst>
    <p:sldId id="256" r:id="rId2"/>
    <p:sldId id="257" r:id="rId3"/>
    <p:sldId id="259" r:id="rId4"/>
    <p:sldId id="267" r:id="rId5"/>
    <p:sldId id="274" r:id="rId6"/>
    <p:sldId id="273" r:id="rId7"/>
    <p:sldId id="298" r:id="rId8"/>
    <p:sldId id="266" r:id="rId9"/>
    <p:sldId id="258" r:id="rId10"/>
    <p:sldId id="268" r:id="rId11"/>
    <p:sldId id="261" r:id="rId12"/>
    <p:sldId id="269" r:id="rId13"/>
    <p:sldId id="292" r:id="rId14"/>
    <p:sldId id="305" r:id="rId15"/>
    <p:sldId id="262" r:id="rId16"/>
    <p:sldId id="281" r:id="rId17"/>
    <p:sldId id="299" r:id="rId18"/>
    <p:sldId id="300" r:id="rId19"/>
    <p:sldId id="304" r:id="rId20"/>
    <p:sldId id="279" r:id="rId21"/>
    <p:sldId id="284" r:id="rId22"/>
    <p:sldId id="280" r:id="rId23"/>
    <p:sldId id="270" r:id="rId24"/>
    <p:sldId id="263" r:id="rId25"/>
    <p:sldId id="272" r:id="rId26"/>
    <p:sldId id="264" r:id="rId27"/>
    <p:sldId id="271" r:id="rId28"/>
    <p:sldId id="265" r:id="rId29"/>
    <p:sldId id="306" r:id="rId30"/>
    <p:sldId id="276" r:id="rId31"/>
    <p:sldId id="277" r:id="rId32"/>
    <p:sldId id="278" r:id="rId33"/>
    <p:sldId id="291" r:id="rId34"/>
    <p:sldId id="288" r:id="rId35"/>
    <p:sldId id="295" r:id="rId36"/>
    <p:sldId id="301" r:id="rId37"/>
    <p:sldId id="275" r:id="rId38"/>
    <p:sldId id="302" r:id="rId39"/>
    <p:sldId id="289" r:id="rId40"/>
    <p:sldId id="303" r:id="rId41"/>
    <p:sldId id="285" r:id="rId42"/>
    <p:sldId id="287" r:id="rId43"/>
    <p:sldId id="283" r:id="rId44"/>
    <p:sldId id="286" r:id="rId45"/>
    <p:sldId id="294" r:id="rId46"/>
    <p:sldId id="29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2240"/>
    <a:srgbClr val="FF2F2F"/>
    <a:srgbClr val="54C1FE"/>
    <a:srgbClr val="D4F2D8"/>
    <a:srgbClr val="E67019"/>
    <a:srgbClr val="D39F10"/>
    <a:srgbClr val="F0E9DA"/>
    <a:srgbClr val="EFE9D9"/>
    <a:srgbClr val="E1E8F2"/>
    <a:srgbClr val="1C4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3"/>
    <p:restoredTop sz="93760"/>
  </p:normalViewPr>
  <p:slideViewPr>
    <p:cSldViewPr snapToGrid="0">
      <p:cViewPr varScale="1">
        <p:scale>
          <a:sx n="100" d="100"/>
          <a:sy n="100" d="100"/>
        </p:scale>
        <p:origin x="1096"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TALK ABOUT WHAT EVERY VARIABLE MEANS!!!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TALK ABOUT WHAT EVERY VARIABLE MEANS!!!</a:t>
            </a:r>
          </a:p>
        </p:txBody>
      </p:sp>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4025407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ON A HIGHER LEVEL (NOT ABOUT CANDIDATES):</a:t>
            </a:r>
          </a:p>
          <a:p>
            <a:r>
              <a:rPr lang="en-US" dirty="0"/>
              <a:t>HLT cuts are applied such that simulation and data align</a:t>
            </a:r>
          </a:p>
          <a:p>
            <a:r>
              <a:rPr lang="en-US" dirty="0"/>
              <a:t>Options 1-3 mimic cuts for </a:t>
            </a:r>
            <a:r>
              <a:rPr lang="en-US" dirty="0" err="1"/>
              <a:t>miniAOD</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1331234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selections are optimized for low mass diphoton search, the requirement of at least one diphoton ensure that photons are sufficiently </a:t>
            </a:r>
          </a:p>
        </p:txBody>
      </p:sp>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  y2</a:t>
            </a:r>
          </a:p>
          <a:p>
            <a:r>
              <a:rPr lang="en-US" dirty="0"/>
              <a:t>y3  y4</a:t>
            </a:r>
          </a:p>
          <a:p>
            <a:r>
              <a:rPr lang="en-US" dirty="0"/>
              <a:t>Maybe make these bigger or just pick one and put the rest in backup?</a:t>
            </a:r>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279490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100k events for deep learning model</a:t>
            </a:r>
          </a:p>
        </p:txBody>
      </p:sp>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236194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3548146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particles masses EXCLUDING NEUTRINOS!</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4079332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77716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448589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3001403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4226632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Transverse is anything radially outwards, i.e., transverse to the beam direction, z.</a:t>
            </a:r>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1582969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1880231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41</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42</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43</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44</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45</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46</a:t>
            </a:fld>
            <a:endParaRPr lang="en-US"/>
          </a:p>
        </p:txBody>
      </p:sp>
    </p:spTree>
    <p:extLst>
      <p:ext uri="{BB962C8B-B14F-4D97-AF65-F5344CB8AC3E}">
        <p14:creationId xmlns:p14="http://schemas.microsoft.com/office/powerpoint/2010/main" val="414725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CDDDE"/>
                </a:solidFill>
                <a:effectLst/>
                <a:latin typeface="??"/>
              </a:rPr>
              <a:t>Sampling vs Homogenous are two the different types of calorimeters. Sampling is like the HCAL where two materials alternate to cause showers and measure the decays. Homogeneous calorimeters are made of one material that both produces and measures the particle shower (e.g. ECAL).</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96018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the boosted H to 4 photon analysis!!!  Also, mention the Run 2 proof-of-concept study analyzing Run 2 with the </a:t>
            </a:r>
            <a:r>
              <a:rPr lang="en-US" dirty="0" err="1"/>
              <a:t>hgg</a:t>
            </a:r>
            <a:r>
              <a:rPr lang="en-US" dirty="0"/>
              <a:t> group’s new framework….</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2883748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CA9A9A87-692B-6544-AADB-1AADD5962B94}" type="datetime1">
              <a:rPr lang="en-US" smtClean="0"/>
              <a:t>12/8/23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C705553E-8AE9-3342-8685-57FCF064FBB1}" type="datetime1">
              <a:rPr lang="en-US" smtClean="0"/>
              <a:t>12/8/23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5EB509EE-5871-1D41-A852-EB94506BB9A0}" type="datetime1">
              <a:rPr lang="en-US" smtClean="0"/>
              <a:t>12/8/23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553EFEA2-7E54-CB47-821B-587BCD6E0616}" type="datetime1">
              <a:rPr lang="en-US" smtClean="0"/>
              <a:t>12/8/23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E6E24CA-3949-D742-8126-B0F7A5C4F89C}" type="datetime1">
              <a:rPr lang="en-US" smtClean="0"/>
              <a:t>12/8/23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A8640250-D309-DE4E-A5A7-9DFEAB0ADA6C}" type="datetime1">
              <a:rPr lang="en-US" smtClean="0"/>
              <a:t>12/8/23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3E302C3E-8627-9641-9315-733C8E7F9BB7}" type="datetime1">
              <a:rPr lang="en-US" smtClean="0"/>
              <a:t>12/8/23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BDD404A4-B50D-F34F-93C6-237765EBAA6A}" type="datetime1">
              <a:rPr lang="en-US" smtClean="0"/>
              <a:t>12/8/23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B4305FBE-64F3-0C4C-A6FC-D5AE78834B8A}" type="datetime1">
              <a:rPr lang="en-US" smtClean="0"/>
              <a:t>12/8/23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BD3C0B95-3E85-0A44-B37F-608AEFF4D57F}" type="datetime1">
              <a:rPr lang="en-US" smtClean="0"/>
              <a:t>12/8/23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4B418E65-46C1-4F4E-A7AF-A16B4C021C0D}" type="datetime1">
              <a:rPr lang="en-US" smtClean="0"/>
              <a:t>12/8/23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5D7CD-C21D-614E-94B0-1763D0FAA114}" type="datetime1">
              <a:rPr lang="en-US" smtClean="0"/>
              <a:t>12/8/23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indico.fnal.gov/event/15356/contributions/31377/attachments/19671/24560/DecisionTrees.pdf"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twiki.cern.ch/twiki/bin/viewauth/CMS/SWGuideCMSDataAnalysisSchoolLPC2018egamma" TargetMode="External"/><Relationship Id="rId4" Type="http://schemas.openxmlformats.org/officeDocument/2006/relationships/hyperlink" Target="https://arxiv.org/abs/1610.07922"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3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data-driven background is used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event mixing technique:</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backgrounds: either prompt photons from collision event or isolated photons reconstructed due to very collimated decays fragmented from jets (fake photons)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45DC-91D2-FB1F-0579-0045AAB3D443}"/>
              </a:ext>
            </a:extLst>
          </p:cNvPr>
          <p:cNvSpPr>
            <a:spLocks noGrp="1"/>
          </p:cNvSpPr>
          <p:nvPr>
            <p:ph type="sldNum" sz="quarter" idx="12"/>
          </p:nvPr>
        </p:nvSpPr>
        <p:spPr/>
        <p:txBody>
          <a:bodyPr/>
          <a:lstStyle/>
          <a:p>
            <a:fld id="{CA08304B-578E-B84D-8D62-C3895E12D406}" type="slidenum">
              <a:rPr lang="en-US" smtClean="0"/>
              <a:t>11</a:t>
            </a:fld>
            <a:endParaRPr lang="en-US"/>
          </a:p>
        </p:txBody>
      </p:sp>
    </p:spTree>
    <p:extLst>
      <p:ext uri="{BB962C8B-B14F-4D97-AF65-F5344CB8AC3E}">
        <p14:creationId xmlns:p14="http://schemas.microsoft.com/office/powerpoint/2010/main" val="1960293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350267130"/>
              </p:ext>
            </p:extLst>
          </p:nvPr>
        </p:nvGraphicFramePr>
        <p:xfrm>
          <a:off x="838200" y="1211399"/>
          <a:ext cx="6350000" cy="2552701"/>
        </p:xfrm>
        <a:graphic>
          <a:graphicData uri="http://schemas.openxmlformats.org/drawingml/2006/table">
            <a:tbl>
              <a:tblPr firstRow="1" bandRow="1">
                <a:tableStyleId>{5C22544A-7EE6-4342-B048-85BDC9FD1C3A}</a:tableStyleId>
              </a:tblPr>
              <a:tblGrid>
                <a:gridCol w="2730500">
                  <a:extLst>
                    <a:ext uri="{9D8B030D-6E8A-4147-A177-3AD203B41FA5}">
                      <a16:colId xmlns:a16="http://schemas.microsoft.com/office/drawing/2014/main" val="3951000539"/>
                    </a:ext>
                  </a:extLst>
                </a:gridCol>
                <a:gridCol w="3619500">
                  <a:extLst>
                    <a:ext uri="{9D8B030D-6E8A-4147-A177-3AD203B41FA5}">
                      <a16:colId xmlns:a16="http://schemas.microsoft.com/office/drawing/2014/main" val="2863061014"/>
                    </a:ext>
                  </a:extLst>
                </a:gridCol>
              </a:tblGrid>
              <a:tr h="454389">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2098312">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a:t>
                      </a: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txBody>
                  <a:tcPr anchor="ctr">
                    <a:solidFill>
                      <a:srgbClr val="E1E8F2"/>
                    </a:solidFill>
                  </a:tcPr>
                </a:tc>
                <a:extLst>
                  <a:ext uri="{0D108BD9-81ED-4DB2-BD59-A6C34878D82A}">
                    <a16:rowId xmlns:a16="http://schemas.microsoft.com/office/drawing/2014/main" val="1435194050"/>
                  </a:ext>
                </a:extLst>
              </a:tr>
            </a:tbl>
          </a:graphicData>
        </a:graphic>
      </p:graphicFrame>
      <p:sp>
        <p:nvSpPr>
          <p:cNvPr id="17" name="TextBox 16">
            <a:extLst>
              <a:ext uri="{FF2B5EF4-FFF2-40B4-BE49-F238E27FC236}">
                <a16:creationId xmlns:a16="http://schemas.microsoft.com/office/drawing/2014/main" id="{B1FF1EB3-AB7B-B92D-9FA1-3B3760AD64A3}"/>
              </a:ext>
            </a:extLst>
          </p:cNvPr>
          <p:cNvSpPr txBox="1"/>
          <p:nvPr/>
        </p:nvSpPr>
        <p:spPr>
          <a:xfrm>
            <a:off x="838200" y="780849"/>
            <a:ext cx="68072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nvGrpSpPr>
          <p:cNvPr id="21" name="Group 20">
            <a:extLst>
              <a:ext uri="{FF2B5EF4-FFF2-40B4-BE49-F238E27FC236}">
                <a16:creationId xmlns:a16="http://schemas.microsoft.com/office/drawing/2014/main" id="{D8B8C89A-6525-9E51-9BCC-55A69002B233}"/>
              </a:ext>
            </a:extLst>
          </p:cNvPr>
          <p:cNvGrpSpPr/>
          <p:nvPr/>
        </p:nvGrpSpPr>
        <p:grpSpPr>
          <a:xfrm>
            <a:off x="6929336" y="863954"/>
            <a:ext cx="4879300" cy="2927000"/>
            <a:chOff x="7116782" y="2397804"/>
            <a:chExt cx="4879300" cy="2927000"/>
          </a:xfrm>
        </p:grpSpPr>
        <p:pic>
          <p:nvPicPr>
            <p:cNvPr id="22" name="Picture 21" descr="A screen shot of a cell phone&#10;&#10;Description automatically generated">
              <a:extLst>
                <a:ext uri="{FF2B5EF4-FFF2-40B4-BE49-F238E27FC236}">
                  <a16:creationId xmlns:a16="http://schemas.microsoft.com/office/drawing/2014/main" id="{3B6EEB4D-1D81-6100-9823-3F7E3F5E5D31}"/>
                </a:ext>
              </a:extLst>
            </p:cNvPr>
            <p:cNvPicPr>
              <a:picLocks noChangeAspect="1"/>
            </p:cNvPicPr>
            <p:nvPr/>
          </p:nvPicPr>
          <p:blipFill>
            <a:blip r:embed="rId3"/>
            <a:stretch>
              <a:fillRect/>
            </a:stretch>
          </p:blipFill>
          <p:spPr>
            <a:xfrm>
              <a:off x="9882138" y="2397804"/>
              <a:ext cx="2113944" cy="2927000"/>
            </a:xfrm>
            <a:prstGeom prst="rect">
              <a:avLst/>
            </a:prstGeom>
            <a:ln w="19050">
              <a:noFill/>
            </a:ln>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F5C6A6D-7CCB-5C31-72FF-DF764C1B3449}"/>
                    </a:ext>
                  </a:extLst>
                </p:cNvPr>
                <p:cNvSpPr txBox="1"/>
                <p:nvPr/>
              </p:nvSpPr>
              <p:spPr>
                <a:xfrm>
                  <a:off x="7116782" y="3433281"/>
                  <a:ext cx="3235544" cy="646331"/>
                </a:xfrm>
                <a:prstGeom prst="rect">
                  <a:avLst/>
                </a:prstGeom>
                <a:noFill/>
                <a:ln w="19050">
                  <a:noFill/>
                </a:ln>
              </p:spPr>
              <p:txBody>
                <a:bodyPr wrap="square" rtlCol="0" anchor="ctr">
                  <a:spAutoFit/>
                </a:bodyPr>
                <a:lstStyle/>
                <a:p>
                  <a:pPr algn="ctr"/>
                  <a:r>
                    <a:rPr lang="en-US" b="1" dirty="0">
                      <a:latin typeface="CMU Serif Roman" panose="02000603000000000000" pitchFamily="2" charset="0"/>
                      <a:ea typeface="CMU Serif Roman" panose="02000603000000000000" pitchFamily="2" charset="0"/>
                      <a:cs typeface="CMU Serif Roman" panose="02000603000000000000" pitchFamily="2" charset="0"/>
                    </a:rPr>
                    <a:t>Supercluster:</a:t>
                  </a:r>
                </a:p>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5</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dirty="0">
                      <a:latin typeface="CMU Serif Roman" panose="02000603000000000000" pitchFamily="2" charset="0"/>
                      <a:ea typeface="CMU Serif Roman" panose="02000603000000000000" pitchFamily="2" charset="0"/>
                      <a:cs typeface="CMU Serif Roman" panose="02000603000000000000" pitchFamily="2" charset="0"/>
                    </a:rPr>
                    <a:t>5 ECAL Crystals</a:t>
                  </a:r>
                </a:p>
              </p:txBody>
            </p:sp>
          </mc:Choice>
          <mc:Fallback xmlns="">
            <p:sp>
              <p:nvSpPr>
                <p:cNvPr id="23" name="TextBox 22">
                  <a:extLst>
                    <a:ext uri="{FF2B5EF4-FFF2-40B4-BE49-F238E27FC236}">
                      <a16:creationId xmlns:a16="http://schemas.microsoft.com/office/drawing/2014/main" id="{EF5C6A6D-7CCB-5C31-72FF-DF764C1B3449}"/>
                    </a:ext>
                  </a:extLst>
                </p:cNvPr>
                <p:cNvSpPr txBox="1">
                  <a:spLocks noRot="1" noChangeAspect="1" noMove="1" noResize="1" noEditPoints="1" noAdjustHandles="1" noChangeArrowheads="1" noChangeShapeType="1" noTextEdit="1"/>
                </p:cNvSpPr>
                <p:nvPr/>
              </p:nvSpPr>
              <p:spPr>
                <a:xfrm>
                  <a:off x="7116782" y="3433281"/>
                  <a:ext cx="3235544" cy="646331"/>
                </a:xfrm>
                <a:prstGeom prst="rect">
                  <a:avLst/>
                </a:prstGeom>
                <a:blipFill>
                  <a:blip r:embed="rId4"/>
                  <a:stretch>
                    <a:fillRect t="-3846" b="-13462"/>
                  </a:stretch>
                </a:blipFill>
                <a:ln w="1905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1998804071"/>
                  </p:ext>
                </p:extLst>
              </p:nvPr>
            </p:nvGraphicFramePr>
            <p:xfrm>
              <a:off x="838200" y="3988024"/>
              <a:ext cx="9690100" cy="2552701"/>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454389">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785178283"/>
                      </a:ext>
                    </a:extLst>
                  </a:tr>
                  <a:tr h="2098312">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nearest HCAL tower within a cone of radius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0.15 centered on photon candidate direction and energy deposited in its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p>
                      </a:txBody>
                      <a:tcPr anchor="ctr">
                        <a:solidFill>
                          <a:srgbClr val="E1E8F2"/>
                        </a:solidFill>
                      </a:tcPr>
                    </a:tc>
                    <a:extLst>
                      <a:ext uri="{0D108BD9-81ED-4DB2-BD59-A6C34878D82A}">
                        <a16:rowId xmlns:a16="http://schemas.microsoft.com/office/drawing/2014/main" val="886534561"/>
                      </a:ext>
                    </a:extLst>
                  </a:tr>
                </a:tbl>
              </a:graphicData>
            </a:graphic>
          </p:graphicFrame>
        </mc:Choice>
        <mc:Fallback xmlns="">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1998804071"/>
                  </p:ext>
                </p:extLst>
              </p:nvPr>
            </p:nvGraphicFramePr>
            <p:xfrm>
              <a:off x="838200" y="3988024"/>
              <a:ext cx="9690100" cy="2552701"/>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454389">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5"/>
                          <a:stretch>
                            <a:fillRect l="-100525" t="-2778" r="-787" b="-463889"/>
                          </a:stretch>
                        </a:blipFill>
                      </a:tcPr>
                    </a:tc>
                    <a:extLst>
                      <a:ext uri="{0D108BD9-81ED-4DB2-BD59-A6C34878D82A}">
                        <a16:rowId xmlns:a16="http://schemas.microsoft.com/office/drawing/2014/main" val="785178283"/>
                      </a:ext>
                    </a:extLst>
                  </a:tr>
                  <a:tr h="2098312">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nearest HCAL tower within a cone of radius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0.15 centered on photon candidate direction and energy deposited in its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5"/>
                          <a:stretch>
                            <a:fillRect l="-100525" t="-22289" r="-787" b="-602"/>
                          </a:stretch>
                        </a:blipFill>
                      </a:tcPr>
                    </a:tc>
                    <a:extLst>
                      <a:ext uri="{0D108BD9-81ED-4DB2-BD59-A6C34878D82A}">
                        <a16:rowId xmlns:a16="http://schemas.microsoft.com/office/drawing/2014/main" val="886534561"/>
                      </a:ext>
                    </a:extLst>
                  </a:tr>
                </a:tbl>
              </a:graphicData>
            </a:graphic>
          </p:graphicFrame>
        </mc:Fallback>
      </mc:AlternateContent>
      <p:sp>
        <p:nvSpPr>
          <p:cNvPr id="3" name="Slide Number Placeholder 2">
            <a:extLst>
              <a:ext uri="{FF2B5EF4-FFF2-40B4-BE49-F238E27FC236}">
                <a16:creationId xmlns:a16="http://schemas.microsoft.com/office/drawing/2014/main" id="{2576470B-A0E2-9BDF-0C6E-0DA66A7206B1}"/>
              </a:ext>
            </a:extLst>
          </p:cNvPr>
          <p:cNvSpPr>
            <a:spLocks noGrp="1"/>
          </p:cNvSpPr>
          <p:nvPr>
            <p:ph type="sldNum" sz="quarter" idx="12"/>
          </p:nvPr>
        </p:nvSpPr>
        <p:spPr/>
        <p:txBody>
          <a:bodyPr/>
          <a:lstStyle/>
          <a:p>
            <a:fld id="{CA08304B-578E-B84D-8D62-C3895E12D406}" type="slidenum">
              <a:rPr lang="en-US" smtClean="0"/>
              <a:t>13</a:t>
            </a:fld>
            <a:endParaRPr lang="en-US"/>
          </a:p>
        </p:txBody>
      </p:sp>
    </p:spTree>
    <p:extLst>
      <p:ext uri="{BB962C8B-B14F-4D97-AF65-F5344CB8AC3E}">
        <p14:creationId xmlns:p14="http://schemas.microsoft.com/office/powerpoint/2010/main" val="1035908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1827986703"/>
              </p:ext>
            </p:extLst>
          </p:nvPr>
        </p:nvGraphicFramePr>
        <p:xfrm>
          <a:off x="838200" y="1274898"/>
          <a:ext cx="10515600" cy="238555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712581054"/>
                    </a:ext>
                  </a:extLst>
                </a:gridCol>
                <a:gridCol w="5257800">
                  <a:extLst>
                    <a:ext uri="{9D8B030D-6E8A-4147-A177-3AD203B41FA5}">
                      <a16:colId xmlns:a16="http://schemas.microsoft.com/office/drawing/2014/main" val="2642211292"/>
                    </a:ext>
                  </a:extLst>
                </a:gridCol>
              </a:tblGrid>
              <a:tr h="596388">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Particle Flow Photon Isolation</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Isolation</a:t>
                      </a:r>
                    </a:p>
                  </a:txBody>
                  <a:tcPr anchor="ctr">
                    <a:solidFill>
                      <a:srgbClr val="EFE9D9"/>
                    </a:solidFill>
                  </a:tcPr>
                </a:tc>
                <a:extLst>
                  <a:ext uri="{0D108BD9-81ED-4DB2-BD59-A6C34878D82A}">
                    <a16:rowId xmlns:a16="http://schemas.microsoft.com/office/drawing/2014/main" val="1771514230"/>
                  </a:ext>
                </a:extLst>
              </a:tr>
              <a:tr h="1789165">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Particle Flow photon candidates within a cone of radius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780848"/>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aphicFrame>
        <p:nvGraphicFramePr>
          <p:cNvPr id="3" name="Table 2">
            <a:extLst>
              <a:ext uri="{FF2B5EF4-FFF2-40B4-BE49-F238E27FC236}">
                <a16:creationId xmlns:a16="http://schemas.microsoft.com/office/drawing/2014/main" id="{20AFEDBA-6A8C-FC10-AAEB-6A42E97A730B}"/>
              </a:ext>
            </a:extLst>
          </p:cNvPr>
          <p:cNvGraphicFramePr>
            <a:graphicFrameLocks noGrp="1"/>
          </p:cNvGraphicFramePr>
          <p:nvPr>
            <p:extLst>
              <p:ext uri="{D42A27DB-BD31-4B8C-83A1-F6EECF244321}">
                <p14:modId xmlns:p14="http://schemas.microsoft.com/office/powerpoint/2010/main" val="1449284329"/>
              </p:ext>
            </p:extLst>
          </p:nvPr>
        </p:nvGraphicFramePr>
        <p:xfrm>
          <a:off x="838200" y="3967649"/>
          <a:ext cx="10515600" cy="2385553"/>
        </p:xfrm>
        <a:graphic>
          <a:graphicData uri="http://schemas.openxmlformats.org/drawingml/2006/table">
            <a:tbl>
              <a:tblPr firstRow="1" bandRow="1">
                <a:tableStyleId>{5C22544A-7EE6-4342-B048-85BDC9FD1C3A}</a:tableStyleId>
              </a:tblPr>
              <a:tblGrid>
                <a:gridCol w="5217766">
                  <a:extLst>
                    <a:ext uri="{9D8B030D-6E8A-4147-A177-3AD203B41FA5}">
                      <a16:colId xmlns:a16="http://schemas.microsoft.com/office/drawing/2014/main" val="3375974627"/>
                    </a:ext>
                  </a:extLst>
                </a:gridCol>
                <a:gridCol w="5297834">
                  <a:extLst>
                    <a:ext uri="{9D8B030D-6E8A-4147-A177-3AD203B41FA5}">
                      <a16:colId xmlns:a16="http://schemas.microsoft.com/office/drawing/2014/main" val="1228120047"/>
                    </a:ext>
                  </a:extLst>
                </a:gridCol>
              </a:tblGrid>
              <a:tr h="596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Isolation</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Electron Veto</a:t>
                      </a:r>
                    </a:p>
                  </a:txBody>
                  <a:tcPr anchor="ctr">
                    <a:solidFill>
                      <a:srgbClr val="EFE9D9"/>
                    </a:solidFill>
                  </a:tcPr>
                </a:tc>
                <a:extLst>
                  <a:ext uri="{0D108BD9-81ED-4DB2-BD59-A6C34878D82A}">
                    <a16:rowId xmlns:a16="http://schemas.microsoft.com/office/drawing/2014/main" val="1157073931"/>
                  </a:ext>
                </a:extLst>
              </a:tr>
              <a:tr h="1789165">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Particle Flow charged hadron candidates within a cone of radius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856430907"/>
                  </a:ext>
                </a:extLst>
              </a:tr>
            </a:tbl>
          </a:graphicData>
        </a:graphic>
      </p:graphicFrame>
      <p:sp>
        <p:nvSpPr>
          <p:cNvPr id="5" name="Slide Number Placeholder 4">
            <a:extLst>
              <a:ext uri="{FF2B5EF4-FFF2-40B4-BE49-F238E27FC236}">
                <a16:creationId xmlns:a16="http://schemas.microsoft.com/office/drawing/2014/main" id="{04ECDE3A-91C7-4525-8DDA-CE355B63F0C1}"/>
              </a:ext>
            </a:extLst>
          </p:cNvPr>
          <p:cNvSpPr>
            <a:spLocks noGrp="1"/>
          </p:cNvSpPr>
          <p:nvPr>
            <p:ph type="sldNum" sz="quarter" idx="12"/>
          </p:nvPr>
        </p:nvSpPr>
        <p:spPr/>
        <p:txBody>
          <a:bodyPr/>
          <a:lstStyle/>
          <a:p>
            <a:fld id="{CA08304B-578E-B84D-8D62-C3895E12D406}" type="slidenum">
              <a:rPr lang="en-US" smtClean="0"/>
              <a:t>14</a:t>
            </a:fld>
            <a:endParaRPr lang="en-US"/>
          </a:p>
        </p:txBody>
      </p:sp>
    </p:spTree>
    <p:extLst>
      <p:ext uri="{BB962C8B-B14F-4D97-AF65-F5344CB8AC3E}">
        <p14:creationId xmlns:p14="http://schemas.microsoft.com/office/powerpoint/2010/main" val="2387072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6578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Options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1507951243"/>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pPr algn="ctr"/>
                          <a14:m>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must</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be:</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0.9</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xmlns="">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1507951243"/>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226" r="-38137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xmlns="">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
        <p:nvSpPr>
          <p:cNvPr id="5" name="Slide Number Placeholder 4">
            <a:extLst>
              <a:ext uri="{FF2B5EF4-FFF2-40B4-BE49-F238E27FC236}">
                <a16:creationId xmlns:a16="http://schemas.microsoft.com/office/drawing/2014/main" id="{C5420F7F-53E8-1E10-7CCB-BDA01C270AD5}"/>
              </a:ext>
            </a:extLst>
          </p:cNvPr>
          <p:cNvSpPr>
            <a:spLocks noGrp="1"/>
          </p:cNvSpPr>
          <p:nvPr>
            <p:ph type="sldNum" sz="quarter" idx="12"/>
          </p:nvPr>
        </p:nvSpPr>
        <p:spPr/>
        <p:txBody>
          <a:bodyPr/>
          <a:lstStyle/>
          <a:p>
            <a:fld id="{CA08304B-578E-B84D-8D62-C3895E12D406}" type="slidenum">
              <a:rPr lang="en-US" smtClean="0"/>
              <a:t>15</a:t>
            </a:fld>
            <a:endParaRPr lang="en-US"/>
          </a:p>
        </p:txBody>
      </p:sp>
    </p:spTree>
    <p:extLst>
      <p:ext uri="{BB962C8B-B14F-4D97-AF65-F5344CB8AC3E}">
        <p14:creationId xmlns:p14="http://schemas.microsoft.com/office/powerpoint/2010/main" val="147809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Photon Selections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948690"/>
                <a:ext cx="5574956" cy="3738615"/>
              </a:xfrm>
            </p:spPr>
            <p:txBody>
              <a:bodyPr anchor="ctr">
                <a:normAutofit/>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Require events have at least one diphoton candidate before applying photon selections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are applied to events passing pre-selections with at least 4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948690"/>
                <a:ext cx="5574956" cy="3738615"/>
              </a:xfrm>
              <a:blipFill>
                <a:blip r:embed="rId3"/>
                <a:stretch>
                  <a:fillRect l="-911" b="-1014"/>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xmlns="">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569660"/>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 This should improve at higher mass points.</a:t>
            </a:r>
          </a:p>
          <a:p>
            <a:pPr marL="0" indent="0">
              <a:buSzPct val="80000"/>
              <a:buNone/>
              <a:tabLst>
                <a:tab pos="1057275" algn="l"/>
              </a:tabLst>
            </a:pPr>
            <a:endPar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669C3028-DA49-A20C-4231-D631C6BCA6FD}"/>
              </a:ext>
            </a:extLst>
          </p:cNvPr>
          <p:cNvSpPr>
            <a:spLocks noGrp="1"/>
          </p:cNvSpPr>
          <p:nvPr>
            <p:ph type="sldNum" sz="quarter" idx="12"/>
          </p:nvPr>
        </p:nvSpPr>
        <p:spPr/>
        <p:txBody>
          <a:bodyPr/>
          <a:lstStyle/>
          <a:p>
            <a:fld id="{CA08304B-578E-B84D-8D62-C3895E12D406}" type="slidenum">
              <a:rPr lang="en-US" smtClean="0"/>
              <a:t>16</a:t>
            </a:fld>
            <a:endParaRPr lang="en-US"/>
          </a:p>
        </p:txBody>
      </p:sp>
    </p:spTree>
    <p:extLst>
      <p:ext uri="{BB962C8B-B14F-4D97-AF65-F5344CB8AC3E}">
        <p14:creationId xmlns:p14="http://schemas.microsoft.com/office/powerpoint/2010/main" val="46136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4889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A39F4C4-9B3E-0A04-E27C-DA49E3551DF5}"/>
              </a:ext>
            </a:extLst>
          </p:cNvPr>
          <p:cNvGrpSpPr/>
          <p:nvPr/>
        </p:nvGrpSpPr>
        <p:grpSpPr>
          <a:xfrm>
            <a:off x="5958678" y="63340"/>
            <a:ext cx="6340902" cy="6712244"/>
            <a:chOff x="5861336" y="365039"/>
            <a:chExt cx="5085310" cy="5383121"/>
          </a:xfrm>
        </p:grpSpPr>
        <p:pic>
          <p:nvPicPr>
            <p:cNvPr id="16" name="Picture 15">
              <a:extLst>
                <a:ext uri="{FF2B5EF4-FFF2-40B4-BE49-F238E27FC236}">
                  <a16:creationId xmlns:a16="http://schemas.microsoft.com/office/drawing/2014/main" id="{55965495-A5F7-D4A9-F613-A391A84647E1}"/>
                </a:ext>
              </a:extLst>
            </p:cNvPr>
            <p:cNvPicPr>
              <a:picLocks noChangeAspect="1"/>
            </p:cNvPicPr>
            <p:nvPr/>
          </p:nvPicPr>
          <p:blipFill>
            <a:blip r:embed="rId3"/>
            <a:srcRect l="3780" r="3780"/>
            <a:stretch/>
          </p:blipFill>
          <p:spPr>
            <a:xfrm>
              <a:off x="5861336" y="3013944"/>
              <a:ext cx="2589940" cy="2734216"/>
            </a:xfrm>
            <a:prstGeom prst="rect">
              <a:avLst/>
            </a:prstGeom>
            <a:ln>
              <a:noFill/>
            </a:ln>
            <a:effectLst/>
          </p:spPr>
        </p:pic>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a:blip r:embed="rId4"/>
            <a:srcRect l="3780" r="3780"/>
            <a:stretch/>
          </p:blipFill>
          <p:spPr>
            <a:xfrm>
              <a:off x="5861336" y="365039"/>
              <a:ext cx="2589940" cy="2734216"/>
            </a:xfrm>
            <a:prstGeom prst="rect">
              <a:avLst/>
            </a:prstGeom>
            <a:ln>
              <a:noFill/>
            </a:ln>
            <a:effectLst/>
          </p:spPr>
        </p:pic>
        <p:pic>
          <p:nvPicPr>
            <p:cNvPr id="18" name="Picture 17">
              <a:extLst>
                <a:ext uri="{FF2B5EF4-FFF2-40B4-BE49-F238E27FC236}">
                  <a16:creationId xmlns:a16="http://schemas.microsoft.com/office/drawing/2014/main" id="{EDC7AB0C-5549-CBBE-E73F-8C5AA39AEBED}"/>
                </a:ext>
              </a:extLst>
            </p:cNvPr>
            <p:cNvPicPr>
              <a:picLocks noChangeAspect="1"/>
            </p:cNvPicPr>
            <p:nvPr/>
          </p:nvPicPr>
          <p:blipFill>
            <a:blip r:embed="rId5"/>
            <a:srcRect l="3780" r="3780"/>
            <a:stretch/>
          </p:blipFill>
          <p:spPr>
            <a:xfrm>
              <a:off x="8356705" y="3013944"/>
              <a:ext cx="2589940" cy="2734216"/>
            </a:xfrm>
            <a:prstGeom prst="rect">
              <a:avLst/>
            </a:prstGeom>
            <a:ln>
              <a:noFill/>
            </a:ln>
            <a:effectLst/>
          </p:spPr>
        </p:pic>
        <p:pic>
          <p:nvPicPr>
            <p:cNvPr id="20" name="Picture 19">
              <a:extLst>
                <a:ext uri="{FF2B5EF4-FFF2-40B4-BE49-F238E27FC236}">
                  <a16:creationId xmlns:a16="http://schemas.microsoft.com/office/drawing/2014/main" id="{E443965C-CAC9-B449-B855-BCB4B3B7555E}"/>
                </a:ext>
              </a:extLst>
            </p:cNvPr>
            <p:cNvPicPr>
              <a:picLocks noChangeAspect="1"/>
            </p:cNvPicPr>
            <p:nvPr/>
          </p:nvPicPr>
          <p:blipFill>
            <a:blip r:embed="rId6"/>
            <a:srcRect l="3780" r="3780"/>
            <a:stretch/>
          </p:blipFill>
          <p:spPr>
            <a:xfrm>
              <a:off x="8356706" y="365039"/>
              <a:ext cx="2589940" cy="2734217"/>
            </a:xfrm>
            <a:prstGeom prst="rect">
              <a:avLst/>
            </a:prstGeom>
            <a:ln>
              <a:noFill/>
            </a:ln>
            <a:effectLst/>
          </p:spPr>
        </p:pic>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0FF3-EAF0-71FD-D2AC-4143C06525FF}"/>
                  </a:ext>
                </a:extLst>
              </p:cNvPr>
              <p:cNvSpPr txBox="1"/>
              <p:nvPr/>
            </p:nvSpPr>
            <p:spPr>
              <a:xfrm>
                <a:off x="836768" y="1001027"/>
                <a:ext cx="5053043" cy="5078313"/>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MVA ID</a:t>
                </a: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Multivariate Analysis technique employing a boosted decision tree</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Discriminates real photons from fake photons (collimated jets, prompt photons)</a:t>
                </a:r>
              </a:p>
              <a:p>
                <a:pPr marL="342900"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Likelihood score: High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signal-like (real photon) and low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background-like (fake photon)</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No cuts are applied to this variable to maximize training data for event selection BDT</a:t>
                </a:r>
              </a:p>
            </p:txBody>
          </p:sp>
        </mc:Choice>
        <mc:Fallback xmlns="">
          <p:sp>
            <p:nvSpPr>
              <p:cNvPr id="9" name="TextBox 8">
                <a:extLst>
                  <a:ext uri="{FF2B5EF4-FFF2-40B4-BE49-F238E27FC236}">
                    <a16:creationId xmlns:a16="http://schemas.microsoft.com/office/drawing/2014/main" id="{F1AF0FF3-EAF0-71FD-D2AC-4143C06525FF}"/>
                  </a:ext>
                </a:extLst>
              </p:cNvPr>
              <p:cNvSpPr txBox="1">
                <a:spLocks noRot="1" noChangeAspect="1" noMove="1" noResize="1" noEditPoints="1" noAdjustHandles="1" noChangeArrowheads="1" noChangeShapeType="1" noTextEdit="1"/>
              </p:cNvSpPr>
              <p:nvPr/>
            </p:nvSpPr>
            <p:spPr>
              <a:xfrm>
                <a:off x="836768" y="1001027"/>
                <a:ext cx="5053043" cy="5078313"/>
              </a:xfrm>
              <a:prstGeom prst="rect">
                <a:avLst/>
              </a:prstGeom>
              <a:blipFill>
                <a:blip r:embed="rId7"/>
                <a:stretch>
                  <a:fillRect l="-1754" t="-998" b="-124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26D23E9-6A38-07BD-66CF-0394E4514C1A}"/>
              </a:ext>
            </a:extLst>
          </p:cNvPr>
          <p:cNvSpPr>
            <a:spLocks noGrp="1"/>
          </p:cNvSpPr>
          <p:nvPr>
            <p:ph type="sldNum" sz="quarter" idx="12"/>
          </p:nvPr>
        </p:nvSpPr>
        <p:spPr>
          <a:xfrm>
            <a:off x="200700" y="6385059"/>
            <a:ext cx="495300" cy="365125"/>
          </a:xfrm>
        </p:spPr>
        <p:txBody>
          <a:bodyPr/>
          <a:lstStyle/>
          <a:p>
            <a:fld id="{CA08304B-578E-B84D-8D62-C3895E12D406}" type="slidenum">
              <a:rPr lang="en-US" smtClean="0"/>
              <a:t>17</a:t>
            </a:fld>
            <a:endParaRPr lang="en-US" dirty="0"/>
          </a:p>
        </p:txBody>
      </p:sp>
    </p:spTree>
    <p:extLst>
      <p:ext uri="{BB962C8B-B14F-4D97-AF65-F5344CB8AC3E}">
        <p14:creationId xmlns:p14="http://schemas.microsoft.com/office/powerpoint/2010/main" val="2465411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Are pseudoscalar kinematics sensible?</a:t>
            </a:r>
          </a:p>
          <a:p>
            <a:pPr marL="342900" indent="-342900">
              <a:spcBef>
                <a:spcPts val="600"/>
              </a:spcBef>
              <a:buFont typeface="Arial" panose="020B0604020202020204" pitchFamily="34" charset="0"/>
              <a:buChar char="•"/>
            </a:pPr>
            <a:r>
              <a:rPr lang="en-US" sz="20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less boosting as pseudoscalar mass increases</a:t>
            </a:r>
          </a:p>
        </p:txBody>
      </p:sp>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rotWithShape="1">
          <a:blip r:embed="rId3"/>
          <a:srcRect l="3265" r="3780"/>
          <a:stretch/>
        </p:blipFill>
        <p:spPr>
          <a:xfrm>
            <a:off x="6337300" y="541952"/>
            <a:ext cx="6016070" cy="6316047"/>
          </a:xfrm>
          <a:prstGeom prst="rect">
            <a:avLst/>
          </a:prstGeom>
          <a:ln>
            <a:noFill/>
          </a:ln>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E2A072-550E-FFBC-8B77-8DEBBC134941}"/>
              </a:ext>
            </a:extLst>
          </p:cNvPr>
          <p:cNvSpPr>
            <a:spLocks noGrp="1"/>
          </p:cNvSpPr>
          <p:nvPr>
            <p:ph type="sldNum" sz="quarter" idx="12"/>
          </p:nvPr>
        </p:nvSpPr>
        <p:spPr>
          <a:xfrm>
            <a:off x="237788" y="6342380"/>
            <a:ext cx="458212" cy="365125"/>
          </a:xfrm>
        </p:spPr>
        <p:txBody>
          <a:bodyPr/>
          <a:lstStyle/>
          <a:p>
            <a:fld id="{CA08304B-578E-B84D-8D62-C3895E12D406}" type="slidenum">
              <a:rPr lang="en-US" smtClean="0"/>
              <a:t>18</a:t>
            </a:fld>
            <a:endParaRPr lang="en-US" dirty="0"/>
          </a:p>
        </p:txBody>
      </p:sp>
    </p:spTree>
    <p:extLst>
      <p:ext uri="{BB962C8B-B14F-4D97-AF65-F5344CB8AC3E}">
        <p14:creationId xmlns:p14="http://schemas.microsoft.com/office/powerpoint/2010/main" val="152696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Are pseudoscalar kinematics sensible?</a:t>
            </a:r>
          </a:p>
          <a:p>
            <a:pPr marL="342900" indent="-342900">
              <a:spcBef>
                <a:spcPts val="600"/>
              </a:spcBef>
              <a:buFont typeface="Arial" panose="020B0604020202020204" pitchFamily="34" charset="0"/>
              <a:buChar char="•"/>
            </a:pPr>
            <a:r>
              <a:rPr lang="en-US" sz="2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a:t>
            </a:r>
            <a:r>
              <a:rPr lang="en-US" sz="2000" dirty="0">
                <a:latin typeface="CMU Serif Roman" panose="02000603000000000000" pitchFamily="2" charset="0"/>
                <a:ea typeface="CMU Serif Roman" panose="02000603000000000000" pitchFamily="2" charset="0"/>
                <a:cs typeface="CMU Serif Roman" panose="02000603000000000000" pitchFamily="2" charset="0"/>
              </a:rPr>
              <a:t>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A6BA1F7D-9E47-3A38-E842-9E365DC8174A}"/>
              </a:ext>
            </a:extLst>
          </p:cNvPr>
          <p:cNvGrpSpPr/>
          <p:nvPr/>
        </p:nvGrpSpPr>
        <p:grpSpPr>
          <a:xfrm>
            <a:off x="5948660" y="871969"/>
            <a:ext cx="6120447" cy="5860936"/>
            <a:chOff x="5948660" y="871969"/>
            <a:chExt cx="6120447" cy="5860936"/>
          </a:xfrm>
        </p:grpSpPr>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rotWithShape="1">
            <a:blip r:embed="rId3"/>
            <a:srcRect l="3522" t="5065" r="3522" b="3723"/>
            <a:stretch/>
          </p:blipFill>
          <p:spPr>
            <a:xfrm>
              <a:off x="5948660" y="871969"/>
              <a:ext cx="6120447" cy="5860936"/>
            </a:xfrm>
            <a:prstGeom prst="rect">
              <a:avLst/>
            </a:prstGeom>
            <a:ln>
              <a:noFill/>
            </a:ln>
            <a:effectLst/>
          </p:spPr>
        </p:pic>
        <p:sp>
          <p:nvSpPr>
            <p:cNvPr id="3" name="Rectangle 2">
              <a:extLst>
                <a:ext uri="{FF2B5EF4-FFF2-40B4-BE49-F238E27FC236}">
                  <a16:creationId xmlns:a16="http://schemas.microsoft.com/office/drawing/2014/main" id="{847A512F-1B71-D14A-2985-A83B7B427DD0}"/>
                </a:ext>
              </a:extLst>
            </p:cNvPr>
            <p:cNvSpPr/>
            <p:nvPr/>
          </p:nvSpPr>
          <p:spPr>
            <a:xfrm>
              <a:off x="5948660" y="1155700"/>
              <a:ext cx="426740" cy="127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6">
            <a:extLst>
              <a:ext uri="{FF2B5EF4-FFF2-40B4-BE49-F238E27FC236}">
                <a16:creationId xmlns:a16="http://schemas.microsoft.com/office/drawing/2014/main" id="{B4A9FCFA-4A26-CCFD-821E-4B9C9BC6449E}"/>
              </a:ext>
            </a:extLst>
          </p:cNvPr>
          <p:cNvSpPr>
            <a:spLocks noGrp="1"/>
          </p:cNvSpPr>
          <p:nvPr>
            <p:ph type="sldNum" sz="quarter" idx="12"/>
          </p:nvPr>
        </p:nvSpPr>
        <p:spPr>
          <a:xfrm>
            <a:off x="75188" y="6367780"/>
            <a:ext cx="609600" cy="365125"/>
          </a:xfrm>
        </p:spPr>
        <p:txBody>
          <a:bodyPr/>
          <a:lstStyle/>
          <a:p>
            <a:fld id="{CA08304B-578E-B84D-8D62-C3895E12D406}" type="slidenum">
              <a:rPr lang="en-US" smtClean="0"/>
              <a:t>19</a:t>
            </a:fld>
            <a:endParaRPr lang="en-US" dirty="0"/>
          </a:p>
        </p:txBody>
      </p:sp>
    </p:spTree>
    <p:extLst>
      <p:ext uri="{BB962C8B-B14F-4D97-AF65-F5344CB8AC3E}">
        <p14:creationId xmlns:p14="http://schemas.microsoft.com/office/powerpoint/2010/main" val="15727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472917" cy="5681571"/>
          </a:xfrm>
        </p:spPr>
        <p:txBody>
          <a:bodyPr>
            <a:normAutofit fontScale="92500" lnSpcReduction="2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20</a:t>
            </a:fld>
            <a:endParaRPr lang="en-US" dirty="0"/>
          </a:p>
        </p:txBody>
      </p:sp>
    </p:spTree>
    <p:extLst>
      <p:ext uri="{BB962C8B-B14F-4D97-AF65-F5344CB8AC3E}">
        <p14:creationId xmlns:p14="http://schemas.microsoft.com/office/powerpoint/2010/main" val="210001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4B7AA8-CC66-908B-703B-03B31231650E}"/>
              </a:ext>
            </a:extLst>
          </p:cNvPr>
          <p:cNvGrpSpPr/>
          <p:nvPr/>
        </p:nvGrpSpPr>
        <p:grpSpPr>
          <a:xfrm>
            <a:off x="6605909" y="948690"/>
            <a:ext cx="5478999" cy="5784215"/>
            <a:chOff x="8481246" y="439383"/>
            <a:chExt cx="5886499" cy="5954431"/>
          </a:xfrm>
        </p:grpSpPr>
        <p:pic>
          <p:nvPicPr>
            <p:cNvPr id="6" name="Picture 5" descr="A graph of a blue and red line&#10;&#10;Description automatically generated with medium confidence">
              <a:extLst>
                <a:ext uri="{FF2B5EF4-FFF2-40B4-BE49-F238E27FC236}">
                  <a16:creationId xmlns:a16="http://schemas.microsoft.com/office/drawing/2014/main" id="{4E1562DC-0D20-9596-DF7F-7334AF1D87A6}"/>
                </a:ext>
              </a:extLst>
            </p:cNvPr>
            <p:cNvPicPr>
              <a:picLocks noChangeAspect="1"/>
            </p:cNvPicPr>
            <p:nvPr/>
          </p:nvPicPr>
          <p:blipFill rotWithShape="1">
            <a:blip r:embed="rId3"/>
            <a:srcRect t="3528" r="6927"/>
            <a:stretch/>
          </p:blipFill>
          <p:spPr>
            <a:xfrm>
              <a:off x="8481246" y="439383"/>
              <a:ext cx="5886499" cy="595443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2730075" y="795553"/>
              <a:ext cx="1186249"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5784214"/>
          </a:xfrm>
        </p:spPr>
        <p:txBody>
          <a:bodyPr>
            <a:no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2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set to the nominal mass point of interest for appropriate signal MC sample, event mixed background, and data.</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Input variables dependent on </a:t>
            </a: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2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are recalculated.</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 prediction distribution of event selection BDT score is generated for signal MC, event mixed background, and data. Shown for m</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2200" dirty="0">
                <a:latin typeface="CMU Serif Roman" panose="02000603000000000000" pitchFamily="2" charset="0"/>
                <a:ea typeface="CMU Serif Roman" panose="02000603000000000000" pitchFamily="2" charset="0"/>
                <a:cs typeface="CMU Serif Roman" panose="02000603000000000000" pitchFamily="2" charset="0"/>
              </a:rPr>
              <a:t> = 15 GeV.</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87D7055-9FEB-F83D-ED4D-80958CC851B6}"/>
              </a:ext>
            </a:extLst>
          </p:cNvPr>
          <p:cNvSpPr>
            <a:spLocks noGrp="1"/>
          </p:cNvSpPr>
          <p:nvPr>
            <p:ph type="sldNum" sz="quarter" idx="12"/>
          </p:nvPr>
        </p:nvSpPr>
        <p:spPr>
          <a:xfrm>
            <a:off x="202116" y="6367779"/>
            <a:ext cx="493884" cy="365125"/>
          </a:xfrm>
        </p:spPr>
        <p:txBody>
          <a:bodyPr/>
          <a:lstStyle/>
          <a:p>
            <a:fld id="{CA08304B-578E-B84D-8D62-C3895E12D406}" type="slidenum">
              <a:rPr lang="en-US" smtClean="0"/>
              <a:t>21</a:t>
            </a:fld>
            <a:endParaRPr lang="en-US" dirty="0"/>
          </a:p>
        </p:txBody>
      </p:sp>
    </p:spTree>
    <p:extLst>
      <p:ext uri="{BB962C8B-B14F-4D97-AF65-F5344CB8AC3E}">
        <p14:creationId xmlns:p14="http://schemas.microsoft.com/office/powerpoint/2010/main" val="49780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significance of the analysis. Approximate Mean Significance (AMS) is defined as: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2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&lt;115)</m:t>
                    </m:r>
                    <m:r>
                      <a:rPr lang="en-US" sz="2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&lt;180)</m:t>
                    </m:r>
                  </m:oMath>
                </a14:m>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significance in quadrature in the signal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category boundaries are applied on top of all analysis selections for all samples. A minimum of 8 data events in sideband region are required.</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t="-2179" r="-180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4"/>
          <a:stretch>
            <a:fillRect/>
          </a:stretch>
        </p:blipFill>
        <p:spPr>
          <a:xfrm>
            <a:off x="3953749" y="1621904"/>
            <a:ext cx="4284502" cy="776983"/>
          </a:xfrm>
          <a:prstGeom prst="rect">
            <a:avLst/>
          </a:prstGeom>
        </p:spPr>
      </p:pic>
      <p:sp>
        <p:nvSpPr>
          <p:cNvPr id="5" name="Slide Number Placeholder 4">
            <a:extLst>
              <a:ext uri="{FF2B5EF4-FFF2-40B4-BE49-F238E27FC236}">
                <a16:creationId xmlns:a16="http://schemas.microsoft.com/office/drawing/2014/main" id="{CE34846D-D70E-3E6F-9D47-BB02951562DB}"/>
              </a:ext>
            </a:extLst>
          </p:cNvPr>
          <p:cNvSpPr>
            <a:spLocks noGrp="1"/>
          </p:cNvSpPr>
          <p:nvPr>
            <p:ph type="sldNum" sz="quarter" idx="12"/>
          </p:nvPr>
        </p:nvSpPr>
        <p:spPr/>
        <p:txBody>
          <a:bodyPr/>
          <a:lstStyle/>
          <a:p>
            <a:fld id="{CA08304B-578E-B84D-8D62-C3895E12D406}" type="slidenum">
              <a:rPr lang="en-US" smtClean="0"/>
              <a:t>22</a:t>
            </a:fld>
            <a:endParaRPr lang="en-US"/>
          </a:p>
        </p:txBody>
      </p:sp>
    </p:spTree>
    <p:extLst>
      <p:ext uri="{BB962C8B-B14F-4D97-AF65-F5344CB8AC3E}">
        <p14:creationId xmlns:p14="http://schemas.microsoft.com/office/powerpoint/2010/main" val="147892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5531266"/>
              </a:xfrm>
            </p:spPr>
            <p:txBody>
              <a:bodyPr anchor="ct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parametric model is constructed from the sum of 2 Gaussians.</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masses are modelled by the nearest nominal mass model with normalization interpolated from detector efficiency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acceptance.</a:t>
                </a:r>
              </a:p>
              <a:p>
                <a:pPr>
                  <a:spcBef>
                    <a:spcPts val="1600"/>
                  </a:spcBef>
                  <a:buSzPct val="80000"/>
                  <a:tabLst>
                    <a:tab pos="1057275" algn="l"/>
                  </a:tabLst>
                </a:pPr>
                <a14:m>
                  <m:oMath xmlns:m="http://schemas.openxmlformats.org/officeDocument/2006/math">
                    <m:sSub>
                      <m:sSubPr>
                        <m:ctrlPr>
                          <a:rPr lang="en-US" sz="22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5531266"/>
              </a:xfrm>
              <a:blipFill>
                <a:blip r:embed="rId3"/>
                <a:stretch>
                  <a:fillRect l="-691" r="-161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5A9D058-05E3-A9DC-59E9-E04174821AEC}"/>
              </a:ext>
            </a:extLst>
          </p:cNvPr>
          <p:cNvGrpSpPr/>
          <p:nvPr/>
        </p:nvGrpSpPr>
        <p:grpSpPr>
          <a:xfrm>
            <a:off x="6415575" y="1208182"/>
            <a:ext cx="5628143" cy="5191623"/>
            <a:chOff x="6238105" y="948690"/>
            <a:chExt cx="5780900" cy="5332532"/>
          </a:xfrm>
        </p:grpSpPr>
        <p:pic>
          <p:nvPicPr>
            <p:cNvPr id="6" name="Picture 5" descr="A graph of a function&#10;&#10;Description automatically generated">
              <a:extLst>
                <a:ext uri="{FF2B5EF4-FFF2-40B4-BE49-F238E27FC236}">
                  <a16:creationId xmlns:a16="http://schemas.microsoft.com/office/drawing/2014/main" id="{DECD8BC2-99CC-CC30-9921-029A6CD51997}"/>
                </a:ext>
              </a:extLst>
            </p:cNvPr>
            <p:cNvPicPr>
              <a:picLocks noChangeAspect="1"/>
            </p:cNvPicPr>
            <p:nvPr/>
          </p:nvPicPr>
          <p:blipFill rotWithShape="1">
            <a:blip r:embed="rId4"/>
            <a:srcRect t="5478"/>
            <a:stretch/>
          </p:blipFill>
          <p:spPr>
            <a:xfrm>
              <a:off x="6238105" y="948690"/>
              <a:ext cx="5780900" cy="533253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D2C291A6-96F9-B5A1-1DA4-847FE942A1CA}"/>
              </a:ext>
            </a:extLst>
          </p:cNvPr>
          <p:cNvSpPr>
            <a:spLocks noGrp="1"/>
          </p:cNvSpPr>
          <p:nvPr>
            <p:ph type="sldNum" sz="quarter" idx="12"/>
          </p:nvPr>
        </p:nvSpPr>
        <p:spPr>
          <a:xfrm>
            <a:off x="392687" y="6345836"/>
            <a:ext cx="445512" cy="365125"/>
          </a:xfrm>
        </p:spPr>
        <p:txBody>
          <a:bodyPr/>
          <a:lstStyle/>
          <a:p>
            <a:fld id="{CA08304B-578E-B84D-8D62-C3895E12D406}" type="slidenum">
              <a:rPr lang="en-US" smtClean="0"/>
              <a:t>24</a:t>
            </a:fld>
            <a:endParaRPr lang="en-US" dirty="0"/>
          </a:p>
        </p:txBody>
      </p:sp>
    </p:spTree>
    <p:extLst>
      <p:ext uri="{BB962C8B-B14F-4D97-AF65-F5344CB8AC3E}">
        <p14:creationId xmlns:p14="http://schemas.microsoft.com/office/powerpoint/2010/main" val="3363435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Run 3 statistics to match Run 2 statistics by end-2024. Current Run 3 statistics are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60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background MC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724" t="-2179" b="-484"/>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4D8CA4-DB22-82B6-C310-4414436B6CE4}"/>
              </a:ext>
            </a:extLst>
          </p:cNvPr>
          <p:cNvSpPr>
            <a:spLocks noGrp="1"/>
          </p:cNvSpPr>
          <p:nvPr>
            <p:ph type="sldNum" sz="quarter" idx="12"/>
          </p:nvPr>
        </p:nvSpPr>
        <p:spPr/>
        <p:txBody>
          <a:bodyPr/>
          <a:lstStyle/>
          <a:p>
            <a:fld id="{CA08304B-578E-B84D-8D62-C3895E12D406}" type="slidenum">
              <a:rPr lang="en-US" smtClean="0"/>
              <a:t>26</a:t>
            </a:fld>
            <a:endParaRPr lang="en-US"/>
          </a:p>
        </p:txBody>
      </p:sp>
    </p:spTree>
    <p:extLst>
      <p:ext uri="{BB962C8B-B14F-4D97-AF65-F5344CB8AC3E}">
        <p14:creationId xmlns:p14="http://schemas.microsoft.com/office/powerpoint/2010/main" val="889243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007608"/>
                <a:ext cx="10515600" cy="4558292"/>
              </a:xfrm>
            </p:spPr>
            <p:txBody>
              <a:bodyPr>
                <a:normAutofit fontScale="92500" lnSpcReduction="2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Fix any problems with current suite of analysis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14:m>
                  <m:oMath xmlns:m="http://schemas.openxmlformats.org/officeDocument/2006/math">
                    <m:sSub>
                      <m:sSubPr>
                        <m:ctrlP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for limit setting in Run 2 proof-of-concept study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Complete reproduction of Run 2 analysis for 2018 subset with new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produce a discovery</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2007608"/>
                <a:ext cx="10515600" cy="4558292"/>
              </a:xfrm>
              <a:blipFill>
                <a:blip r:embed="rId3"/>
                <a:stretch>
                  <a:fillRect l="-724" t="-2500" b="-278"/>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7A59E7-322E-8961-4BD9-3C06E1A7C5C3}"/>
              </a:ext>
            </a:extLst>
          </p:cNvPr>
          <p:cNvSpPr txBox="1"/>
          <p:nvPr/>
        </p:nvSpPr>
        <p:spPr>
          <a:xfrm>
            <a:off x="696000" y="882515"/>
            <a:ext cx="10657800" cy="960263"/>
          </a:xfrm>
          <a:prstGeom prst="rect">
            <a:avLst/>
          </a:prstGeom>
          <a:noFill/>
        </p:spPr>
        <p:txBody>
          <a:bodyPr wrap="square">
            <a:spAutoFit/>
          </a:bodyPr>
          <a:lstStyle/>
          <a:p>
            <a:pPr marL="0" indent="0" algn="ctr">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two pseudoscalars with a fully resolved, four photon final state was proposed.</a:t>
            </a:r>
          </a:p>
        </p:txBody>
      </p:sp>
      <p:sp>
        <p:nvSpPr>
          <p:cNvPr id="7" name="Slide Number Placeholder 6">
            <a:extLst>
              <a:ext uri="{FF2B5EF4-FFF2-40B4-BE49-F238E27FC236}">
                <a16:creationId xmlns:a16="http://schemas.microsoft.com/office/drawing/2014/main" id="{BF7247C5-6B38-48F6-3E86-F75BACC06233}"/>
              </a:ext>
            </a:extLst>
          </p:cNvPr>
          <p:cNvSpPr>
            <a:spLocks noGrp="1"/>
          </p:cNvSpPr>
          <p:nvPr>
            <p:ph type="sldNum" sz="quarter" idx="12"/>
          </p:nvPr>
        </p:nvSpPr>
        <p:spPr/>
        <p:txBody>
          <a:bodyPr/>
          <a:lstStyle/>
          <a:p>
            <a:fld id="{CA08304B-578E-B84D-8D62-C3895E12D406}" type="slidenum">
              <a:rPr lang="en-US" smtClean="0"/>
              <a:t>28</a:t>
            </a:fld>
            <a:endParaRPr lang="en-US"/>
          </a:p>
        </p:txBody>
      </p:sp>
    </p:spTree>
    <p:extLst>
      <p:ext uri="{BB962C8B-B14F-4D97-AF65-F5344CB8AC3E}">
        <p14:creationId xmlns:p14="http://schemas.microsoft.com/office/powerpoint/2010/main" val="2885378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4775200" y="800100"/>
                <a:ext cx="6962100" cy="5932800"/>
              </a:xfrm>
            </p:spPr>
            <p:txBody>
              <a:bodyPr>
                <a:normAutofit fontScale="92500" lnSpcReduction="1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Fix any problems with current suite of analysis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14:m>
                  <m:oMath xmlns:m="http://schemas.openxmlformats.org/officeDocument/2006/math">
                    <m:sSub>
                      <m:sSubPr>
                        <m:ctrlP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for limit setting in Run 2 proof-of-concept study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Complete reproduction of Run 2 analysis for 2018 subset with new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produce a discovery</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4775200" y="800100"/>
                <a:ext cx="6962100" cy="5932800"/>
              </a:xfrm>
              <a:blipFill>
                <a:blip r:embed="rId3"/>
                <a:stretch>
                  <a:fillRect l="-909" t="-1496" r="-545" b="-1068"/>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7A59E7-322E-8961-4BD9-3C06E1A7C5C3}"/>
              </a:ext>
            </a:extLst>
          </p:cNvPr>
          <p:cNvSpPr txBox="1"/>
          <p:nvPr/>
        </p:nvSpPr>
        <p:spPr>
          <a:xfrm>
            <a:off x="556300" y="2284080"/>
            <a:ext cx="4218900" cy="2289839"/>
          </a:xfrm>
          <a:prstGeom prst="rect">
            <a:avLst/>
          </a:prstGeom>
          <a:noFill/>
        </p:spPr>
        <p:txBody>
          <a:bodyPr wrap="square">
            <a:spAutoFit/>
          </a:bodyPr>
          <a:lstStyle/>
          <a:p>
            <a:pPr marL="0" indent="0" algn="ctr">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two pseudoscalars with a fully resolved, four photon final state was proposed.</a:t>
            </a:r>
          </a:p>
        </p:txBody>
      </p:sp>
      <p:sp>
        <p:nvSpPr>
          <p:cNvPr id="5" name="Slide Number Placeholder 4">
            <a:extLst>
              <a:ext uri="{FF2B5EF4-FFF2-40B4-BE49-F238E27FC236}">
                <a16:creationId xmlns:a16="http://schemas.microsoft.com/office/drawing/2014/main" id="{99EAF0DF-8F67-B49E-8B37-4F479E9C6572}"/>
              </a:ext>
            </a:extLst>
          </p:cNvPr>
          <p:cNvSpPr>
            <a:spLocks noGrp="1"/>
          </p:cNvSpPr>
          <p:nvPr>
            <p:ph type="sldNum" sz="quarter" idx="12"/>
          </p:nvPr>
        </p:nvSpPr>
        <p:spPr>
          <a:xfrm>
            <a:off x="11353800" y="6450190"/>
            <a:ext cx="508000" cy="365125"/>
          </a:xfrm>
        </p:spPr>
        <p:txBody>
          <a:bodyPr/>
          <a:lstStyle/>
          <a:p>
            <a:fld id="{CA08304B-578E-B84D-8D62-C3895E12D406}" type="slidenum">
              <a:rPr lang="en-US" smtClean="0"/>
              <a:t>29</a:t>
            </a:fld>
            <a:endParaRPr lang="en-US" dirty="0"/>
          </a:p>
        </p:txBody>
      </p:sp>
    </p:spTree>
    <p:extLst>
      <p:ext uri="{BB962C8B-B14F-4D97-AF65-F5344CB8AC3E}">
        <p14:creationId xmlns:p14="http://schemas.microsoft.com/office/powerpoint/2010/main" val="22320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 and Beyond</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572226"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VEV &amp; Yukawa couplings yield other particle masses excluding neutrinos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shortcomings and predict interesting, new physics.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6410425" y="1090636"/>
            <a:ext cx="5781575" cy="5086327"/>
          </a:xfrm>
          <a:prstGeom prst="rect">
            <a:avLst/>
          </a:prstGeom>
        </p:spPr>
      </p:pic>
      <p:sp>
        <p:nvSpPr>
          <p:cNvPr id="5" name="Slide Number Placeholder 4">
            <a:extLst>
              <a:ext uri="{FF2B5EF4-FFF2-40B4-BE49-F238E27FC236}">
                <a16:creationId xmlns:a16="http://schemas.microsoft.com/office/drawing/2014/main" id="{67387FB7-4450-79CE-6C56-ABA8DFF285BA}"/>
              </a:ext>
            </a:extLst>
          </p:cNvPr>
          <p:cNvSpPr>
            <a:spLocks noGrp="1"/>
          </p:cNvSpPr>
          <p:nvPr>
            <p:ph type="sldNum" sz="quarter" idx="12"/>
          </p:nvPr>
        </p:nvSpPr>
        <p:spPr/>
        <p:txBody>
          <a:bodyPr/>
          <a:lstStyle/>
          <a:p>
            <a:fld id="{CA08304B-578E-B84D-8D62-C3895E12D406}" type="slidenum">
              <a:rPr lang="en-US" smtClean="0"/>
              <a:t>3</a:t>
            </a:fld>
            <a:endParaRPr lang="en-US"/>
          </a:p>
        </p:txBody>
      </p:sp>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To Do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See yellow highlights for more backup slides!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and EWSB</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Internal local symmetries of SM (alpha(point) varies. Not same for all space – that’s global symmetry)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Conversion of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More BDT explanation: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3"/>
              </a:rPr>
              <a:t>https://indico.fnal.gov/event/15356/contributions/31377/attachments/19671/24560/DecisionTrees.pdf</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4"/>
              </a:rPr>
              <a:t>https://arxiv.org/abs/1610.07922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LHCNotes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photon variables: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hlinkClick r:id="rId5"/>
              </a:rPr>
              <a:t>https://twiki.cern.ch/twiki/bin/viewauth/CMS/SWGuideCMSDataAnalysisSchoolLPC2018egamma</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Repeats of plots already included but for a different mass points (15, 30, 40, 60 GeV?)</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2 Gaussians? Why not more? (2NLL/Chi2 discussion)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32</a:t>
            </a:fld>
            <a:endParaRPr lang="en-US"/>
          </a:p>
        </p:txBody>
      </p:sp>
    </p:spTree>
    <p:extLst>
      <p:ext uri="{BB962C8B-B14F-4D97-AF65-F5344CB8AC3E}">
        <p14:creationId xmlns:p14="http://schemas.microsoft.com/office/powerpoint/2010/main" val="2901738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To Do #2</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Possibly the only decay (a-&gt;gg) of pseudoscalars depending on model (theory)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 about background modelling as nuisance parameter when extracting limits?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To do stuff: limit extraction, background modelling, signal modelling for intermediate mass points, applying corrections (smearing and shower shape for photons) to MC, applying systematic error/variation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Keras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network vs tree) (BDT: many weak learners)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Still might be possible given the work done to add extra branches to the samples anyway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Standard Model shortcomings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not use MC for background?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magnets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 processes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AMS discussion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Smoothed BDT distributions for categories (how?)</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33</a:t>
            </a:fld>
            <a:endParaRPr lang="en-US"/>
          </a:p>
        </p:txBody>
      </p:sp>
    </p:spTree>
    <p:extLst>
      <p:ext uri="{BB962C8B-B14F-4D97-AF65-F5344CB8AC3E}">
        <p14:creationId xmlns:p14="http://schemas.microsoft.com/office/powerpoint/2010/main" val="3630296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DCC370-AF59-73B9-21F6-9FD9EBE8E6E9}"/>
              </a:ext>
            </a:extLst>
          </p:cNvPr>
          <p:cNvSpPr>
            <a:spLocks noGrp="1"/>
          </p:cNvSpPr>
          <p:nvPr>
            <p:ph type="sldNum" sz="quarter" idx="12"/>
          </p:nvPr>
        </p:nvSpPr>
        <p:spPr/>
        <p:txBody>
          <a:bodyPr/>
          <a:lstStyle/>
          <a:p>
            <a:fld id="{CA08304B-578E-B84D-8D62-C3895E12D406}" type="slidenum">
              <a:rPr lang="en-US" smtClean="0"/>
              <a:t>34</a:t>
            </a:fld>
            <a:endParaRPr lang="en-US"/>
          </a:p>
        </p:txBody>
      </p:sp>
    </p:spTree>
    <p:extLst>
      <p:ext uri="{BB962C8B-B14F-4D97-AF65-F5344CB8AC3E}">
        <p14:creationId xmlns:p14="http://schemas.microsoft.com/office/powerpoint/2010/main" val="3189253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a:extLst>
              <a:ext uri="{FF2B5EF4-FFF2-40B4-BE49-F238E27FC236}">
                <a16:creationId xmlns:a16="http://schemas.microsoft.com/office/drawing/2014/main" id="{D3D6CFF2-AB8B-76E5-11F7-15A45BB0E069}"/>
              </a:ext>
            </a:extLst>
          </p:cNvPr>
          <p:cNvSpPr/>
          <p:nvPr/>
        </p:nvSpPr>
        <p:spPr>
          <a:xfrm>
            <a:off x="8991600" y="5997388"/>
            <a:ext cx="1541929" cy="340659"/>
          </a:xfrm>
          <a:custGeom>
            <a:avLst/>
            <a:gdLst>
              <a:gd name="connsiteX0" fmla="*/ 0 w 1541929"/>
              <a:gd name="connsiteY0" fmla="*/ 340659 h 340659"/>
              <a:gd name="connsiteX1" fmla="*/ 1192306 w 1541929"/>
              <a:gd name="connsiteY1" fmla="*/ 340659 h 340659"/>
              <a:gd name="connsiteX2" fmla="*/ 1541929 w 1541929"/>
              <a:gd name="connsiteY2" fmla="*/ 0 h 340659"/>
              <a:gd name="connsiteX3" fmla="*/ 394447 w 1541929"/>
              <a:gd name="connsiteY3" fmla="*/ 0 h 340659"/>
              <a:gd name="connsiteX4" fmla="*/ 0 w 1541929"/>
              <a:gd name="connsiteY4" fmla="*/ 340659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29" h="340659">
                <a:moveTo>
                  <a:pt x="0" y="340659"/>
                </a:moveTo>
                <a:lnTo>
                  <a:pt x="1192306" y="340659"/>
                </a:lnTo>
                <a:lnTo>
                  <a:pt x="1541929" y="0"/>
                </a:lnTo>
                <a:lnTo>
                  <a:pt x="394447" y="0"/>
                </a:lnTo>
                <a:lnTo>
                  <a:pt x="0" y="340659"/>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Work</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4304628"/>
          </a:xfrm>
        </p:spPr>
        <p:txBody>
          <a:bodyPr>
            <a:normAutofit fontScale="77500" lnSpcReduction="20000"/>
          </a:bodyPr>
          <a:lstStyle/>
          <a:p>
            <a:pPr>
              <a:lnSpc>
                <a:spcPct val="12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Working on Phase II upgrade for ECAL Barrel</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Phase II upgrade will entail a refurbishment of the readout electronics of the ECAL barrel to accommodate the higher rate and latency requirements of the HL-LHC</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Running systems tests for new suite of on/off-detector readout hardware</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Software</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Verify firmware mapping of registers on BCP</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Each ECAL corresponds to a readout channel. Wrote tests to verify long-term channel stability (errors, alignment of messages)</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 high-level software for writing/reading BCP registers and executing commands on hardware (configure, align BCP, optimize pedestal ADCs from APD voltage)</a:t>
            </a:r>
          </a:p>
          <a:p>
            <a:pPr lvl="2">
              <a:lnSpc>
                <a:spcPct val="120000"/>
              </a:lnSpc>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p>
          <a:p>
            <a:pPr lvl="2">
              <a:lnSpc>
                <a:spcPct val="120000"/>
              </a:lnSpc>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lvl="1">
              <a:lnSpc>
                <a:spcPct val="120000"/>
              </a:lnSpc>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 test software procedures for test beams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32DC1C-D237-30D0-DE3A-79489664323B}"/>
              </a:ext>
            </a:extLst>
          </p:cNvPr>
          <p:cNvGrpSpPr/>
          <p:nvPr/>
        </p:nvGrpSpPr>
        <p:grpSpPr>
          <a:xfrm>
            <a:off x="275664" y="5103610"/>
            <a:ext cx="7122459" cy="1629295"/>
            <a:chOff x="1507630" y="4644990"/>
            <a:chExt cx="8913906" cy="2177829"/>
          </a:xfrm>
        </p:grpSpPr>
        <p:pic>
          <p:nvPicPr>
            <p:cNvPr id="11" name="Picture 10" descr="A diagram of a computer hardware&#10;&#10;Description automatically generated">
              <a:extLst>
                <a:ext uri="{FF2B5EF4-FFF2-40B4-BE49-F238E27FC236}">
                  <a16:creationId xmlns:a16="http://schemas.microsoft.com/office/drawing/2014/main" id="{DD638653-FB4B-AADD-A4F6-D41C91990DD5}"/>
                </a:ext>
              </a:extLst>
            </p:cNvPr>
            <p:cNvPicPr>
              <a:picLocks noChangeAspect="1"/>
            </p:cNvPicPr>
            <p:nvPr/>
          </p:nvPicPr>
          <p:blipFill>
            <a:blip r:embed="rId3"/>
            <a:stretch>
              <a:fillRect/>
            </a:stretch>
          </p:blipFill>
          <p:spPr>
            <a:xfrm>
              <a:off x="1507630" y="4644990"/>
              <a:ext cx="8913906" cy="2177829"/>
            </a:xfrm>
            <a:prstGeom prst="rect">
              <a:avLst/>
            </a:prstGeom>
          </p:spPr>
        </p:pic>
        <p:sp>
          <p:nvSpPr>
            <p:cNvPr id="12" name="TextBox 11">
              <a:extLst>
                <a:ext uri="{FF2B5EF4-FFF2-40B4-BE49-F238E27FC236}">
                  <a16:creationId xmlns:a16="http://schemas.microsoft.com/office/drawing/2014/main" id="{2BEEBA5C-3EB7-2518-DE45-3AB6208EA416}"/>
                </a:ext>
              </a:extLst>
            </p:cNvPr>
            <p:cNvSpPr txBox="1"/>
            <p:nvPr/>
          </p:nvSpPr>
          <p:spPr>
            <a:xfrm>
              <a:off x="9115548" y="6450074"/>
              <a:ext cx="1274548" cy="329116"/>
            </a:xfrm>
            <a:prstGeom prst="rect">
              <a:avLst/>
            </a:prstGeom>
            <a:noFill/>
          </p:spPr>
          <p:txBody>
            <a:bodyPr wrap="square" rtlCol="0" anchor="ctr">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FPGA &amp; ELM</a:t>
              </a:r>
            </a:p>
          </p:txBody>
        </p:sp>
      </p:grpSp>
      <p:grpSp>
        <p:nvGrpSpPr>
          <p:cNvPr id="20" name="Group 19">
            <a:extLst>
              <a:ext uri="{FF2B5EF4-FFF2-40B4-BE49-F238E27FC236}">
                <a16:creationId xmlns:a16="http://schemas.microsoft.com/office/drawing/2014/main" id="{7C001939-61D6-BFE6-E022-4A4AD26C3642}"/>
              </a:ext>
            </a:extLst>
          </p:cNvPr>
          <p:cNvGrpSpPr/>
          <p:nvPr/>
        </p:nvGrpSpPr>
        <p:grpSpPr>
          <a:xfrm>
            <a:off x="8973669" y="4957482"/>
            <a:ext cx="1524000" cy="1332294"/>
            <a:chOff x="8982634" y="5262282"/>
            <a:chExt cx="1524000" cy="1332294"/>
          </a:xfrm>
        </p:grpSpPr>
        <p:sp>
          <p:nvSpPr>
            <p:cNvPr id="17" name="Rectangle 16">
              <a:extLst>
                <a:ext uri="{FF2B5EF4-FFF2-40B4-BE49-F238E27FC236}">
                  <a16:creationId xmlns:a16="http://schemas.microsoft.com/office/drawing/2014/main" id="{28D283A0-5448-340A-DF2D-69F48E2BD89A}"/>
                </a:ext>
              </a:extLst>
            </p:cNvPr>
            <p:cNvSpPr/>
            <p:nvPr/>
          </p:nvSpPr>
          <p:spPr>
            <a:xfrm>
              <a:off x="9342219" y="5279104"/>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0D1456-B324-7736-ABB4-6F31E3C410C2}"/>
                </a:ext>
              </a:extLst>
            </p:cNvPr>
            <p:cNvSpPr/>
            <p:nvPr/>
          </p:nvSpPr>
          <p:spPr>
            <a:xfrm>
              <a:off x="9287373" y="533018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B0903-5448-936F-A76C-88BA6C179E41}"/>
                </a:ext>
              </a:extLst>
            </p:cNvPr>
            <p:cNvSpPr/>
            <p:nvPr/>
          </p:nvSpPr>
          <p:spPr>
            <a:xfrm>
              <a:off x="9214597" y="539164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3DA57A-3B06-A765-9465-907AB16AB0AE}"/>
                </a:ext>
              </a:extLst>
            </p:cNvPr>
            <p:cNvSpPr/>
            <p:nvPr/>
          </p:nvSpPr>
          <p:spPr>
            <a:xfrm>
              <a:off x="9132856" y="545311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DC7E04-2B10-F049-C6EB-6B343D032A1C}"/>
                </a:ext>
              </a:extLst>
            </p:cNvPr>
            <p:cNvSpPr/>
            <p:nvPr/>
          </p:nvSpPr>
          <p:spPr>
            <a:xfrm>
              <a:off x="9051115" y="551457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VFE</a:t>
              </a:r>
            </a:p>
          </p:txBody>
        </p:sp>
        <p:sp>
          <p:nvSpPr>
            <p:cNvPr id="19" name="Freeform 18">
              <a:extLst>
                <a:ext uri="{FF2B5EF4-FFF2-40B4-BE49-F238E27FC236}">
                  <a16:creationId xmlns:a16="http://schemas.microsoft.com/office/drawing/2014/main" id="{E2A4C6BA-0286-65B6-CD9D-2C553FDCB9A0}"/>
                </a:ext>
              </a:extLst>
            </p:cNvPr>
            <p:cNvSpPr/>
            <p:nvPr/>
          </p:nvSpPr>
          <p:spPr>
            <a:xfrm>
              <a:off x="8982634" y="5262282"/>
              <a:ext cx="1524000" cy="268942"/>
            </a:xfrm>
            <a:custGeom>
              <a:avLst/>
              <a:gdLst>
                <a:gd name="connsiteX0" fmla="*/ 0 w 1470212"/>
                <a:gd name="connsiteY0" fmla="*/ 268942 h 268942"/>
                <a:gd name="connsiteX1" fmla="*/ 376518 w 1470212"/>
                <a:gd name="connsiteY1" fmla="*/ 0 h 268942"/>
                <a:gd name="connsiteX2" fmla="*/ 1470212 w 1470212"/>
                <a:gd name="connsiteY2" fmla="*/ 0 h 268942"/>
                <a:gd name="connsiteX3" fmla="*/ 1272989 w 1470212"/>
                <a:gd name="connsiteY3" fmla="*/ 268942 h 268942"/>
                <a:gd name="connsiteX4" fmla="*/ 0 w 1470212"/>
                <a:gd name="connsiteY4" fmla="*/ 268942 h 26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212" h="268942">
                  <a:moveTo>
                    <a:pt x="0" y="268942"/>
                  </a:moveTo>
                  <a:lnTo>
                    <a:pt x="376518" y="0"/>
                  </a:lnTo>
                  <a:lnTo>
                    <a:pt x="1470212" y="0"/>
                  </a:lnTo>
                  <a:lnTo>
                    <a:pt x="1272989" y="268942"/>
                  </a:lnTo>
                  <a:lnTo>
                    <a:pt x="0" y="268942"/>
                  </a:lnTo>
                  <a:close/>
                </a:path>
              </a:pathLst>
            </a:custGeom>
            <a:solidFill>
              <a:srgbClr val="D4F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FE</a:t>
              </a:r>
            </a:p>
          </p:txBody>
        </p:sp>
      </p:grpSp>
      <p:sp>
        <p:nvSpPr>
          <p:cNvPr id="21" name="Can 20">
            <a:extLst>
              <a:ext uri="{FF2B5EF4-FFF2-40B4-BE49-F238E27FC236}">
                <a16:creationId xmlns:a16="http://schemas.microsoft.com/office/drawing/2014/main" id="{434C398B-2CDC-E848-714B-D466CE88EE49}"/>
              </a:ext>
            </a:extLst>
          </p:cNvPr>
          <p:cNvSpPr/>
          <p:nvPr/>
        </p:nvSpPr>
        <p:spPr>
          <a:xfrm>
            <a:off x="9340632" y="6454044"/>
            <a:ext cx="646518" cy="278861"/>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APD</a:t>
            </a:r>
          </a:p>
        </p:txBody>
      </p:sp>
      <p:cxnSp>
        <p:nvCxnSpPr>
          <p:cNvPr id="27" name="Straight Connector 26">
            <a:extLst>
              <a:ext uri="{FF2B5EF4-FFF2-40B4-BE49-F238E27FC236}">
                <a16:creationId xmlns:a16="http://schemas.microsoft.com/office/drawing/2014/main" id="{B4375CDF-8AA3-4CC6-62FB-FACE7F984BC1}"/>
              </a:ext>
            </a:extLst>
          </p:cNvPr>
          <p:cNvCxnSpPr>
            <a:cxnSpLocks/>
            <a:stCxn id="21" idx="0"/>
          </p:cNvCxnSpPr>
          <p:nvPr/>
        </p:nvCxnSpPr>
        <p:spPr>
          <a:xfrm flipV="1">
            <a:off x="9663891" y="6351241"/>
            <a:ext cx="0" cy="172518"/>
          </a:xfrm>
          <a:prstGeom prst="line">
            <a:avLst/>
          </a:prstGeom>
          <a:ln w="19050">
            <a:solidFill>
              <a:srgbClr val="0C224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E927CF-3A08-3326-3FDE-417ED8AB045F}"/>
              </a:ext>
            </a:extLst>
          </p:cNvPr>
          <p:cNvSpPr/>
          <p:nvPr/>
        </p:nvSpPr>
        <p:spPr>
          <a:xfrm>
            <a:off x="10838329" y="4607859"/>
            <a:ext cx="1093695" cy="906445"/>
          </a:xfrm>
          <a:prstGeom prst="rect">
            <a:avLst/>
          </a:prstGeom>
          <a:solidFill>
            <a:srgbClr val="54C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BCP</a:t>
            </a:r>
          </a:p>
        </p:txBody>
      </p:sp>
      <p:cxnSp>
        <p:nvCxnSpPr>
          <p:cNvPr id="32" name="Elbow Connector 31">
            <a:extLst>
              <a:ext uri="{FF2B5EF4-FFF2-40B4-BE49-F238E27FC236}">
                <a16:creationId xmlns:a16="http://schemas.microsoft.com/office/drawing/2014/main" id="{7E4CC525-02CF-01A6-5514-12EC0E6B8346}"/>
              </a:ext>
            </a:extLst>
          </p:cNvPr>
          <p:cNvCxnSpPr>
            <a:cxnSpLocks/>
            <a:endCxn id="30" idx="0"/>
          </p:cNvCxnSpPr>
          <p:nvPr/>
        </p:nvCxnSpPr>
        <p:spPr>
          <a:xfrm flipV="1">
            <a:off x="9873253" y="4607859"/>
            <a:ext cx="1511924" cy="349624"/>
          </a:xfrm>
          <a:prstGeom prst="bentConnector4">
            <a:avLst>
              <a:gd name="adj1" fmla="val -696"/>
              <a:gd name="adj2" fmla="val 165385"/>
            </a:avLst>
          </a:prstGeom>
          <a:ln w="12700">
            <a:solidFill>
              <a:srgbClr val="0C224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747937-E72A-4A1C-DE94-EB95A5007F3F}"/>
              </a:ext>
            </a:extLst>
          </p:cNvPr>
          <p:cNvSpPr txBox="1"/>
          <p:nvPr/>
        </p:nvSpPr>
        <p:spPr>
          <a:xfrm>
            <a:off x="10120970" y="6192856"/>
            <a:ext cx="924543" cy="400110"/>
          </a:xfrm>
          <a:prstGeom prst="rect">
            <a:avLst/>
          </a:prstGeom>
          <a:noFill/>
        </p:spPr>
        <p:txBody>
          <a:bodyPr wrap="square" rtlCol="0">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Passive Motherboard</a:t>
            </a:r>
          </a:p>
        </p:txBody>
      </p:sp>
      <p:sp>
        <p:nvSpPr>
          <p:cNvPr id="38" name="Left Brace 37">
            <a:extLst>
              <a:ext uri="{FF2B5EF4-FFF2-40B4-BE49-F238E27FC236}">
                <a16:creationId xmlns:a16="http://schemas.microsoft.com/office/drawing/2014/main" id="{06556E3F-49DC-E4EB-E41F-E8FD0B571C76}"/>
              </a:ext>
            </a:extLst>
          </p:cNvPr>
          <p:cNvSpPr/>
          <p:nvPr/>
        </p:nvSpPr>
        <p:spPr>
          <a:xfrm>
            <a:off x="8677835" y="4957482"/>
            <a:ext cx="295834" cy="1496562"/>
          </a:xfrm>
          <a:prstGeom prst="leftBrace">
            <a:avLst/>
          </a:prstGeom>
          <a:ln>
            <a:solidFill>
              <a:srgbClr val="0C22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7F59404-D36F-AA34-2E84-48CFE77C10A5}"/>
              </a:ext>
            </a:extLst>
          </p:cNvPr>
          <p:cNvSpPr txBox="1"/>
          <p:nvPr/>
        </p:nvSpPr>
        <p:spPr>
          <a:xfrm rot="16200000">
            <a:off x="7889093" y="5592749"/>
            <a:ext cx="1263487" cy="307777"/>
          </a:xfrm>
          <a:prstGeom prst="rect">
            <a:avLst/>
          </a:prstGeom>
          <a:noFill/>
        </p:spPr>
        <p:txBody>
          <a:bodyPr wrap="non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Trigger tower</a:t>
            </a:r>
          </a:p>
        </p:txBody>
      </p:sp>
      <p:sp>
        <p:nvSpPr>
          <p:cNvPr id="41" name="TextBox 40">
            <a:extLst>
              <a:ext uri="{FF2B5EF4-FFF2-40B4-BE49-F238E27FC236}">
                <a16:creationId xmlns:a16="http://schemas.microsoft.com/office/drawing/2014/main" id="{51D5A4F0-0B9E-8FE4-24F3-B449BEEAC0CD}"/>
              </a:ext>
            </a:extLst>
          </p:cNvPr>
          <p:cNvSpPr txBox="1"/>
          <p:nvPr/>
        </p:nvSpPr>
        <p:spPr>
          <a:xfrm>
            <a:off x="9829094" y="4387015"/>
            <a:ext cx="316112" cy="246221"/>
          </a:xfrm>
          <a:prstGeom prst="rect">
            <a:avLst/>
          </a:prstGeom>
          <a:noFill/>
        </p:spPr>
        <p:txBody>
          <a:bodyPr wrap="none" rtlCol="0">
            <a:spAutoFit/>
          </a:bodyPr>
          <a:lstStyle/>
          <a:p>
            <a:r>
              <a:rPr lang="en-US" sz="1000" dirty="0">
                <a:latin typeface="CMU Serif Roman" panose="02000603000000000000" pitchFamily="2" charset="0"/>
                <a:ea typeface="CMU Serif Roman" panose="02000603000000000000" pitchFamily="2" charset="0"/>
                <a:cs typeface="CMU Serif Roman" panose="02000603000000000000" pitchFamily="2" charset="0"/>
              </a:rPr>
              <a:t>x3</a:t>
            </a:r>
          </a:p>
        </p:txBody>
      </p: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p:txBody>
          <a:bodyPr/>
          <a:lstStyle/>
          <a:p>
            <a:fld id="{CA08304B-578E-B84D-8D62-C3895E12D406}" type="slidenum">
              <a:rPr lang="en-US" smtClean="0"/>
              <a:t>35</a:t>
            </a:fld>
            <a:endParaRPr lang="en-US"/>
          </a:p>
        </p:txBody>
      </p:sp>
    </p:spTree>
    <p:extLst>
      <p:ext uri="{BB962C8B-B14F-4D97-AF65-F5344CB8AC3E}">
        <p14:creationId xmlns:p14="http://schemas.microsoft.com/office/powerpoint/2010/main" val="873911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599011" y="358954"/>
            <a:ext cx="5154705" cy="955403"/>
          </a:xfrm>
        </p:spPr>
        <p:txBody>
          <a:bodyPr>
            <a:normAutofit fontScale="90000"/>
          </a:bodyPr>
          <a:lstStyle/>
          <a:p>
            <a:pPr algn="ctr"/>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Work (cont.)</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78070" y="1121094"/>
            <a:ext cx="4996588"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5" name="Picture 4" descr="A close-up of a machine&#10;&#10;Description automatically generated with low confidence">
            <a:extLst>
              <a:ext uri="{FF2B5EF4-FFF2-40B4-BE49-F238E27FC236}">
                <a16:creationId xmlns:a16="http://schemas.microsoft.com/office/drawing/2014/main" id="{51512A7F-B7BE-AABE-DBFC-C51C87961B24}"/>
              </a:ext>
            </a:extLst>
          </p:cNvPr>
          <p:cNvPicPr>
            <a:picLocks noChangeAspect="1"/>
          </p:cNvPicPr>
          <p:nvPr/>
        </p:nvPicPr>
        <p:blipFill rotWithShape="1">
          <a:blip r:embed="rId3"/>
          <a:srcRect l="10196" t="19012" r="16876"/>
          <a:stretch/>
        </p:blipFill>
        <p:spPr>
          <a:xfrm>
            <a:off x="5894294" y="225437"/>
            <a:ext cx="6096000" cy="3203563"/>
          </a:xfrm>
          <a:prstGeom prst="rect">
            <a:avLst/>
          </a:prstGeom>
          <a:ln>
            <a:solidFill>
              <a:schemeClr val="accent1">
                <a:shade val="1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AEA1776-23AC-9E06-A3C5-ADF4BF06DA9D}"/>
              </a:ext>
            </a:extLst>
          </p:cNvPr>
          <p:cNvPicPr>
            <a:picLocks noChangeAspect="1"/>
          </p:cNvPicPr>
          <p:nvPr/>
        </p:nvPicPr>
        <p:blipFill rotWithShape="1">
          <a:blip r:embed="rId4"/>
          <a:srcRect l="8329" r="8139"/>
          <a:stretch/>
        </p:blipFill>
        <p:spPr>
          <a:xfrm>
            <a:off x="70289" y="1210744"/>
            <a:ext cx="5753716" cy="325950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Down Arrow 6">
            <a:extLst>
              <a:ext uri="{FF2B5EF4-FFF2-40B4-BE49-F238E27FC236}">
                <a16:creationId xmlns:a16="http://schemas.microsoft.com/office/drawing/2014/main" id="{9080314E-7965-776A-DFA7-539CFEBB4EB8}"/>
              </a:ext>
            </a:extLst>
          </p:cNvPr>
          <p:cNvSpPr/>
          <p:nvPr/>
        </p:nvSpPr>
        <p:spPr>
          <a:xfrm rot="14454119">
            <a:off x="5749715" y="1117329"/>
            <a:ext cx="429736" cy="2178426"/>
          </a:xfrm>
          <a:prstGeom prst="downArrow">
            <a:avLst/>
          </a:prstGeom>
          <a:solidFill>
            <a:srgbClr val="D39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B510E1-B2C9-F034-726C-B51AE72D8F3A}"/>
              </a:ext>
            </a:extLst>
          </p:cNvPr>
          <p:cNvSpPr txBox="1"/>
          <p:nvPr/>
        </p:nvSpPr>
        <p:spPr>
          <a:xfrm>
            <a:off x="599011" y="4800202"/>
            <a:ext cx="5904688" cy="1384995"/>
          </a:xfrm>
          <a:prstGeom prst="rect">
            <a:avLst/>
          </a:prstGeom>
          <a:noFill/>
        </p:spPr>
        <p:txBody>
          <a:bodyPr wrap="square" rtlCol="0">
            <a:sp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Hardware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up patch panels for additional hardware (BCPs)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Prepare hardware for test beams</a:t>
            </a:r>
          </a:p>
        </p:txBody>
      </p:sp>
      <p:pic>
        <p:nvPicPr>
          <p:cNvPr id="17" name="Picture 16" descr="A green circuit board with many small square black and gray objects&#10;&#10;Description automatically generated with medium confidence">
            <a:extLst>
              <a:ext uri="{FF2B5EF4-FFF2-40B4-BE49-F238E27FC236}">
                <a16:creationId xmlns:a16="http://schemas.microsoft.com/office/drawing/2014/main" id="{3FF67E5F-A99A-12A2-85AF-E80ED1D230E1}"/>
              </a:ext>
            </a:extLst>
          </p:cNvPr>
          <p:cNvPicPr>
            <a:picLocks noChangeAspect="1"/>
          </p:cNvPicPr>
          <p:nvPr/>
        </p:nvPicPr>
        <p:blipFill>
          <a:blip r:embed="rId5"/>
          <a:stretch>
            <a:fillRect/>
          </a:stretch>
        </p:blipFill>
        <p:spPr>
          <a:xfrm>
            <a:off x="6920304" y="4677953"/>
            <a:ext cx="2478620" cy="2085968"/>
          </a:xfrm>
          <a:prstGeom prst="rect">
            <a:avLst/>
          </a:prstGeom>
        </p:spPr>
      </p:pic>
      <p:grpSp>
        <p:nvGrpSpPr>
          <p:cNvPr id="53" name="Group 52">
            <a:extLst>
              <a:ext uri="{FF2B5EF4-FFF2-40B4-BE49-F238E27FC236}">
                <a16:creationId xmlns:a16="http://schemas.microsoft.com/office/drawing/2014/main" id="{CCF12FE1-13CF-5759-3F8A-7A2022EA85DF}"/>
              </a:ext>
            </a:extLst>
          </p:cNvPr>
          <p:cNvGrpSpPr/>
          <p:nvPr/>
        </p:nvGrpSpPr>
        <p:grpSpPr>
          <a:xfrm>
            <a:off x="9372243" y="4503730"/>
            <a:ext cx="2478621" cy="2243222"/>
            <a:chOff x="10057814" y="4718679"/>
            <a:chExt cx="2035099" cy="1841822"/>
          </a:xfrm>
        </p:grpSpPr>
        <p:pic>
          <p:nvPicPr>
            <p:cNvPr id="19" name="Picture 18" descr="A green circuit board with many small chips&#10;&#10;Description automatically generated">
              <a:extLst>
                <a:ext uri="{FF2B5EF4-FFF2-40B4-BE49-F238E27FC236}">
                  <a16:creationId xmlns:a16="http://schemas.microsoft.com/office/drawing/2014/main" id="{A801C23F-F249-F267-FADF-0F801857CFF2}"/>
                </a:ext>
              </a:extLst>
            </p:cNvPr>
            <p:cNvPicPr>
              <a:picLocks noChangeAspect="1"/>
            </p:cNvPicPr>
            <p:nvPr/>
          </p:nvPicPr>
          <p:blipFill>
            <a:blip r:embed="rId6"/>
            <a:stretch>
              <a:fillRect/>
            </a:stretch>
          </p:blipFill>
          <p:spPr>
            <a:xfrm>
              <a:off x="10220736" y="4984906"/>
              <a:ext cx="1872177" cy="1575595"/>
            </a:xfrm>
            <a:prstGeom prst="rect">
              <a:avLst/>
            </a:prstGeom>
          </p:spPr>
        </p:pic>
        <p:sp>
          <p:nvSpPr>
            <p:cNvPr id="20" name="TextBox 19">
              <a:extLst>
                <a:ext uri="{FF2B5EF4-FFF2-40B4-BE49-F238E27FC236}">
                  <a16:creationId xmlns:a16="http://schemas.microsoft.com/office/drawing/2014/main" id="{68C2E0DE-8D2C-6153-C625-A347F0EDC7C7}"/>
                </a:ext>
              </a:extLst>
            </p:cNvPr>
            <p:cNvSpPr txBox="1"/>
            <p:nvPr/>
          </p:nvSpPr>
          <p:spPr>
            <a:xfrm>
              <a:off x="10057814" y="4718679"/>
              <a:ext cx="639919" cy="240068"/>
            </a:xfrm>
            <a:prstGeom prst="rect">
              <a:avLst/>
            </a:prstGeom>
            <a:noFill/>
            <a:ln w="19050">
              <a:solidFill>
                <a:srgbClr val="0C2240"/>
              </a:solidFill>
            </a:ln>
          </p:spPr>
          <p:txBody>
            <a:bodyPr wrap="none" rtlCol="0" anchor="ctr">
              <a:spAutoFit/>
            </a:bodyPr>
            <a:lstStyle/>
            <a:p>
              <a:pPr algn="ctr"/>
              <a:r>
                <a:rPr lang="en-US" sz="1300" b="1" dirty="0" err="1">
                  <a:latin typeface="CMU SERIF ROMAN" panose="02000603000000000000" pitchFamily="2" charset="0"/>
                  <a:ea typeface="CMU SERIF ROMAN" panose="02000603000000000000" pitchFamily="2" charset="0"/>
                  <a:cs typeface="CMU SERIF ROMAN" panose="02000603000000000000" pitchFamily="2" charset="0"/>
                </a:rPr>
                <a:t>lpGBTs</a:t>
              </a:r>
              <a:endParaRPr lang="en-US" sz="1300" b="1" dirty="0">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22" name="Straight Arrow Connector 21">
              <a:extLst>
                <a:ext uri="{FF2B5EF4-FFF2-40B4-BE49-F238E27FC236}">
                  <a16:creationId xmlns:a16="http://schemas.microsoft.com/office/drawing/2014/main" id="{F4AE5B93-7A40-BC90-5665-8E0D59026237}"/>
                </a:ext>
              </a:extLst>
            </p:cNvPr>
            <p:cNvCxnSpPr>
              <a:cxnSpLocks/>
              <a:stCxn id="20" idx="3"/>
            </p:cNvCxnSpPr>
            <p:nvPr/>
          </p:nvCxnSpPr>
          <p:spPr>
            <a:xfrm>
              <a:off x="10697733" y="4838713"/>
              <a:ext cx="159960" cy="1384913"/>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E1CA08-6FD6-2107-5FB4-14C6F56074C4}"/>
                </a:ext>
              </a:extLst>
            </p:cNvPr>
            <p:cNvCxnSpPr>
              <a:cxnSpLocks/>
              <a:stCxn id="20" idx="3"/>
            </p:cNvCxnSpPr>
            <p:nvPr/>
          </p:nvCxnSpPr>
          <p:spPr>
            <a:xfrm>
              <a:off x="10697733" y="4838713"/>
              <a:ext cx="207052" cy="855518"/>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467834-F508-C047-E939-F2C0862845B3}"/>
                </a:ext>
              </a:extLst>
            </p:cNvPr>
            <p:cNvCxnSpPr>
              <a:cxnSpLocks/>
              <a:stCxn id="20" idx="3"/>
            </p:cNvCxnSpPr>
            <p:nvPr/>
          </p:nvCxnSpPr>
          <p:spPr>
            <a:xfrm>
              <a:off x="10697733" y="4838713"/>
              <a:ext cx="742856" cy="1384913"/>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6B15A-6859-09E9-6D1B-8123CC9915DF}"/>
                </a:ext>
              </a:extLst>
            </p:cNvPr>
            <p:cNvCxnSpPr>
              <a:cxnSpLocks/>
              <a:stCxn id="20" idx="3"/>
            </p:cNvCxnSpPr>
            <p:nvPr/>
          </p:nvCxnSpPr>
          <p:spPr>
            <a:xfrm>
              <a:off x="10697733" y="4838713"/>
              <a:ext cx="686204" cy="855518"/>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ECA83C8-FD9B-0A17-1590-AE9DC7F68C7B}"/>
              </a:ext>
            </a:extLst>
          </p:cNvPr>
          <p:cNvSpPr txBox="1"/>
          <p:nvPr/>
        </p:nvSpPr>
        <p:spPr>
          <a:xfrm>
            <a:off x="6088488" y="3681988"/>
            <a:ext cx="6096000" cy="646331"/>
          </a:xfrm>
          <a:prstGeom prst="rect">
            <a:avLst/>
          </a:prstGeom>
          <a:noFill/>
        </p:spPr>
        <p:txBody>
          <a:bodyPr wrap="square">
            <a:spAutoFit/>
          </a:bodyPr>
          <a:lstStyle/>
          <a:p>
            <a:r>
              <a:rPr lang="en-US" sz="18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800" dirty="0">
                <a:latin typeface="CMU Serif Roman" panose="02000603000000000000" pitchFamily="2" charset="0"/>
                <a:ea typeface="CMU Serif Roman" panose="02000603000000000000" pitchFamily="2" charset="0"/>
                <a:cs typeface="CMU Serif Roman" panose="02000603000000000000" pitchFamily="2" charset="0"/>
              </a:rPr>
              <a:t>: Patch panel reconfiguration for a new BCP firmware version.</a:t>
            </a:r>
          </a:p>
        </p:txBody>
      </p:sp>
      <p:sp>
        <p:nvSpPr>
          <p:cNvPr id="3" name="Slide Number Placeholder 2">
            <a:extLst>
              <a:ext uri="{FF2B5EF4-FFF2-40B4-BE49-F238E27FC236}">
                <a16:creationId xmlns:a16="http://schemas.microsoft.com/office/drawing/2014/main" id="{91394485-3678-5AEC-34F5-8FD5DFA340CB}"/>
              </a:ext>
            </a:extLst>
          </p:cNvPr>
          <p:cNvSpPr>
            <a:spLocks noGrp="1"/>
          </p:cNvSpPr>
          <p:nvPr>
            <p:ph type="sldNum" sz="quarter" idx="12"/>
          </p:nvPr>
        </p:nvSpPr>
        <p:spPr/>
        <p:txBody>
          <a:bodyPr/>
          <a:lstStyle/>
          <a:p>
            <a:fld id="{CA08304B-578E-B84D-8D62-C3895E12D406}" type="slidenum">
              <a:rPr lang="en-US" smtClean="0"/>
              <a:t>36</a:t>
            </a:fld>
            <a:endParaRPr lang="en-US"/>
          </a:p>
        </p:txBody>
      </p:sp>
    </p:spTree>
    <p:extLst>
      <p:ext uri="{BB962C8B-B14F-4D97-AF65-F5344CB8AC3E}">
        <p14:creationId xmlns:p14="http://schemas.microsoft.com/office/powerpoint/2010/main" val="329683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Various models with extended Higgs sectors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Difference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FCNC -&gt; Z2 symmetries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Rho parameter + maintaining = 1 &amp; Restrictions in (T_3, Y) for rho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need contrived VEV for rho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FD81465-3959-3D45-638B-0A9375BF39D7}"/>
              </a:ext>
            </a:extLst>
          </p:cNvPr>
          <p:cNvSpPr>
            <a:spLocks noGrp="1"/>
          </p:cNvSpPr>
          <p:nvPr>
            <p:ph type="sldNum" sz="quarter" idx="12"/>
          </p:nvPr>
        </p:nvSpPr>
        <p:spPr/>
        <p:txBody>
          <a:bodyPr/>
          <a:lstStyle/>
          <a:p>
            <a:fld id="{CA08304B-578E-B84D-8D62-C3895E12D406}" type="slidenum">
              <a:rPr lang="en-US" smtClean="0"/>
              <a:t>37</a:t>
            </a:fld>
            <a:endParaRPr lang="en-US"/>
          </a:p>
        </p:txBody>
      </p:sp>
    </p:spTree>
    <p:extLst>
      <p:ext uri="{BB962C8B-B14F-4D97-AF65-F5344CB8AC3E}">
        <p14:creationId xmlns:p14="http://schemas.microsoft.com/office/powerpoint/2010/main" val="626293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diagram of a circle with a circle and a circle with arrows&#10;&#10;Description automatically generated">
            <a:extLst>
              <a:ext uri="{FF2B5EF4-FFF2-40B4-BE49-F238E27FC236}">
                <a16:creationId xmlns:a16="http://schemas.microsoft.com/office/drawing/2014/main" id="{619C5EB5-4FE1-3B5D-68CD-72A0953A4155}"/>
              </a:ext>
            </a:extLst>
          </p:cNvPr>
          <p:cNvPicPr>
            <a:picLocks noChangeAspect="1"/>
          </p:cNvPicPr>
          <p:nvPr/>
        </p:nvPicPr>
        <p:blipFill>
          <a:blip r:embed="rId3"/>
          <a:stretch>
            <a:fillRect/>
          </a:stretch>
        </p:blipFill>
        <p:spPr>
          <a:xfrm>
            <a:off x="691447" y="924203"/>
            <a:ext cx="6500560" cy="312164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Quick Geometry of CMS</a:t>
            </a:r>
          </a:p>
        </p:txBody>
      </p:sp>
      <p:pic>
        <p:nvPicPr>
          <p:cNvPr id="9" name="Picture 8" descr="A math equations and numbers on a black background&#10;&#10;Description automatically generated">
            <a:extLst>
              <a:ext uri="{FF2B5EF4-FFF2-40B4-BE49-F238E27FC236}">
                <a16:creationId xmlns:a16="http://schemas.microsoft.com/office/drawing/2014/main" id="{66239C32-D1D3-C850-4922-B7482136586D}"/>
              </a:ext>
            </a:extLst>
          </p:cNvPr>
          <p:cNvPicPr>
            <a:picLocks noChangeAspect="1"/>
          </p:cNvPicPr>
          <p:nvPr/>
        </p:nvPicPr>
        <p:blipFill>
          <a:blip r:embed="rId4"/>
          <a:stretch>
            <a:fillRect/>
          </a:stretch>
        </p:blipFill>
        <p:spPr>
          <a:xfrm>
            <a:off x="7910756" y="3524825"/>
            <a:ext cx="3565107" cy="2834186"/>
          </a:xfrm>
          <a:prstGeom prst="rect">
            <a:avLst/>
          </a:prstGeom>
        </p:spPr>
      </p:pic>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9207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21B3CD3-8FB1-185D-B641-DF78F4B7FABB}"/>
              </a:ext>
            </a:extLst>
          </p:cNvPr>
          <p:cNvGrpSpPr/>
          <p:nvPr/>
        </p:nvGrpSpPr>
        <p:grpSpPr>
          <a:xfrm>
            <a:off x="691447" y="4480487"/>
            <a:ext cx="3698586" cy="1696411"/>
            <a:chOff x="691447" y="4480487"/>
            <a:chExt cx="3698586" cy="1696411"/>
          </a:xfrm>
        </p:grpSpPr>
        <p:grpSp>
          <p:nvGrpSpPr>
            <p:cNvPr id="21" name="Group 20">
              <a:extLst>
                <a:ext uri="{FF2B5EF4-FFF2-40B4-BE49-F238E27FC236}">
                  <a16:creationId xmlns:a16="http://schemas.microsoft.com/office/drawing/2014/main" id="{C2A08CE4-7A26-277B-4DBE-9FD711F04DD9}"/>
                </a:ext>
              </a:extLst>
            </p:cNvPr>
            <p:cNvGrpSpPr/>
            <p:nvPr/>
          </p:nvGrpSpPr>
          <p:grpSpPr>
            <a:xfrm>
              <a:off x="691447" y="4480487"/>
              <a:ext cx="3698586" cy="907641"/>
              <a:chOff x="1483014" y="1008973"/>
              <a:chExt cx="3698586" cy="907641"/>
            </a:xfrm>
          </p:grpSpPr>
          <p:pic>
            <p:nvPicPr>
              <p:cNvPr id="15" name="Picture 14">
                <a:extLst>
                  <a:ext uri="{FF2B5EF4-FFF2-40B4-BE49-F238E27FC236}">
                    <a16:creationId xmlns:a16="http://schemas.microsoft.com/office/drawing/2014/main" id="{3133DB71-B29D-4060-2469-1E2A8297BFF7}"/>
                  </a:ext>
                </a:extLst>
              </p:cNvPr>
              <p:cNvPicPr>
                <a:picLocks noChangeAspect="1"/>
              </p:cNvPicPr>
              <p:nvPr/>
            </p:nvPicPr>
            <p:blipFill>
              <a:blip r:embed="rId5"/>
              <a:stretch>
                <a:fillRect/>
              </a:stretch>
            </p:blipFill>
            <p:spPr>
              <a:xfrm>
                <a:off x="1483014" y="1470404"/>
                <a:ext cx="3698586" cy="446210"/>
              </a:xfrm>
              <a:prstGeom prst="rect">
                <a:avLst/>
              </a:prstGeom>
            </p:spPr>
          </p:pic>
          <p:sp>
            <p:nvSpPr>
              <p:cNvPr id="16" name="TextBox 15">
                <a:extLst>
                  <a:ext uri="{FF2B5EF4-FFF2-40B4-BE49-F238E27FC236}">
                    <a16:creationId xmlns:a16="http://schemas.microsoft.com/office/drawing/2014/main" id="{5AEE4AC2-5641-4B42-4431-CE4EB115FD58}"/>
                  </a:ext>
                </a:extLst>
              </p:cNvPr>
              <p:cNvSpPr txBox="1"/>
              <p:nvPr/>
            </p:nvSpPr>
            <p:spPr>
              <a:xfrm>
                <a:off x="1699488" y="1008973"/>
                <a:ext cx="3265638"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Angular Displacement:</a:t>
                </a:r>
              </a:p>
            </p:txBody>
          </p:sp>
        </p:grpSp>
        <p:pic>
          <p:nvPicPr>
            <p:cNvPr id="25" name="Picture 24">
              <a:extLst>
                <a:ext uri="{FF2B5EF4-FFF2-40B4-BE49-F238E27FC236}">
                  <a16:creationId xmlns:a16="http://schemas.microsoft.com/office/drawing/2014/main" id="{7750D28C-9DCF-557D-63E7-83BD27970695}"/>
                </a:ext>
              </a:extLst>
            </p:cNvPr>
            <p:cNvPicPr>
              <a:picLocks noChangeAspect="1"/>
            </p:cNvPicPr>
            <p:nvPr/>
          </p:nvPicPr>
          <p:blipFill>
            <a:blip r:embed="rId6"/>
            <a:stretch>
              <a:fillRect/>
            </a:stretch>
          </p:blipFill>
          <p:spPr>
            <a:xfrm>
              <a:off x="2008686" y="5522220"/>
              <a:ext cx="2272560" cy="654678"/>
            </a:xfrm>
            <a:prstGeom prst="rect">
              <a:avLst/>
            </a:prstGeom>
          </p:spPr>
        </p:pic>
        <p:sp>
          <p:nvSpPr>
            <p:cNvPr id="26" name="TextBox 25">
              <a:extLst>
                <a:ext uri="{FF2B5EF4-FFF2-40B4-BE49-F238E27FC236}">
                  <a16:creationId xmlns:a16="http://schemas.microsoft.com/office/drawing/2014/main" id="{AE158AAA-D31F-8D2C-34B8-551986D92A94}"/>
                </a:ext>
              </a:extLst>
            </p:cNvPr>
            <p:cNvSpPr txBox="1"/>
            <p:nvPr/>
          </p:nvSpPr>
          <p:spPr>
            <a:xfrm>
              <a:off x="1206500" y="5664893"/>
              <a:ext cx="7795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63B9DD-F75B-C01E-AA8C-8E9C115973AA}"/>
                  </a:ext>
                </a:extLst>
              </p:cNvPr>
              <p:cNvSpPr txBox="1"/>
              <p:nvPr/>
            </p:nvSpPr>
            <p:spPr>
              <a:xfrm>
                <a:off x="3705609" y="1096009"/>
                <a:ext cx="2911091" cy="1200329"/>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𝜙</m:t>
                    </m:r>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azimuthal angle and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beam axis and momentum.</a:t>
                </a:r>
              </a:p>
            </p:txBody>
          </p:sp>
        </mc:Choice>
        <mc:Fallback xmlns="">
          <p:sp>
            <p:nvSpPr>
              <p:cNvPr id="29" name="TextBox 28">
                <a:extLst>
                  <a:ext uri="{FF2B5EF4-FFF2-40B4-BE49-F238E27FC236}">
                    <a16:creationId xmlns:a16="http://schemas.microsoft.com/office/drawing/2014/main" id="{9563B9DD-F75B-C01E-AA8C-8E9C115973AA}"/>
                  </a:ext>
                </a:extLst>
              </p:cNvPr>
              <p:cNvSpPr txBox="1">
                <a:spLocks noRot="1" noChangeAspect="1" noMove="1" noResize="1" noEditPoints="1" noAdjustHandles="1" noChangeArrowheads="1" noChangeShapeType="1" noTextEdit="1"/>
              </p:cNvSpPr>
              <p:nvPr/>
            </p:nvSpPr>
            <p:spPr>
              <a:xfrm>
                <a:off x="3705609" y="1096009"/>
                <a:ext cx="2911091" cy="1200329"/>
              </a:xfrm>
              <a:prstGeom prst="rect">
                <a:avLst/>
              </a:prstGeom>
              <a:blipFill>
                <a:blip r:embed="rId7"/>
                <a:stretch>
                  <a:fillRect l="-870" t="-2105" r="-3913" b="-7368"/>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FBB7746-2F1E-C63F-8675-E4C65F0DC0E4}"/>
              </a:ext>
            </a:extLst>
          </p:cNvPr>
          <p:cNvSpPr txBox="1"/>
          <p:nvPr/>
        </p:nvSpPr>
        <p:spPr>
          <a:xfrm>
            <a:off x="8661400" y="1696172"/>
            <a:ext cx="1941406" cy="461665"/>
          </a:xfrm>
          <a:prstGeom prst="rect">
            <a:avLst/>
          </a:prstGeom>
          <a:solidFill>
            <a:srgbClr val="FFFF00"/>
          </a:solidFill>
        </p:spPr>
        <p:txBody>
          <a:bodyPr wrap="square" rtlCol="0" anchor="ctr">
            <a:spAutoFit/>
          </a:bodyPr>
          <a:lstStyle/>
          <a:p>
            <a:pPr algn="ctr"/>
            <a:r>
              <a:rPr lang="en-US" sz="2400" dirty="0"/>
              <a:t>Clean me up!</a:t>
            </a:r>
          </a:p>
        </p:txBody>
      </p:sp>
      <p:sp>
        <p:nvSpPr>
          <p:cNvPr id="3" name="Slide Number Placeholder 2">
            <a:extLst>
              <a:ext uri="{FF2B5EF4-FFF2-40B4-BE49-F238E27FC236}">
                <a16:creationId xmlns:a16="http://schemas.microsoft.com/office/drawing/2014/main" id="{86FB5CE3-BB06-3367-A319-2FEB90341301}"/>
              </a:ext>
            </a:extLst>
          </p:cNvPr>
          <p:cNvSpPr>
            <a:spLocks noGrp="1"/>
          </p:cNvSpPr>
          <p:nvPr>
            <p:ph type="sldNum" sz="quarter" idx="12"/>
          </p:nvPr>
        </p:nvSpPr>
        <p:spPr/>
        <p:txBody>
          <a:bodyPr/>
          <a:lstStyle/>
          <a:p>
            <a:fld id="{CA08304B-578E-B84D-8D62-C3895E12D406}" type="slidenum">
              <a:rPr lang="en-US" smtClean="0"/>
              <a:t>38</a:t>
            </a:fld>
            <a:endParaRPr lang="en-US"/>
          </a:p>
        </p:txBody>
      </p:sp>
    </p:spTree>
    <p:extLst>
      <p:ext uri="{BB962C8B-B14F-4D97-AF65-F5344CB8AC3E}">
        <p14:creationId xmlns:p14="http://schemas.microsoft.com/office/powerpoint/2010/main" val="589341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33199" y="1674562"/>
            <a:ext cx="5804306" cy="2866324"/>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504487"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dirty="0">
                <a:latin typeface="CMU Serif Roman" panose="02000603000000000000" pitchFamily="2" charset="0"/>
                <a:ea typeface="CMU Serif Roman" panose="02000603000000000000" pitchFamily="2" charset="0"/>
                <a:cs typeface="CMU Serif Roman" panose="02000603000000000000" pitchFamily="2" charset="0"/>
              </a:rPr>
              <a:t>Events are color coded and then shuffled.</a:t>
            </a: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 N </a:t>
            </a:r>
            <a:r>
              <a:rPr lang="en-US" sz="1800" dirty="0">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 event N, photon 2  event N+1, etc.</a:t>
            </a: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Observed shuffling:</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1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2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3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1) → Photon 4 (</a:t>
            </a:r>
            <a:r>
              <a:rPr lang="en-US" sz="1900" dirty="0" err="1">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Evt</a:t>
            </a:r>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p:txBody>
      </p:sp>
      <p:sp>
        <p:nvSpPr>
          <p:cNvPr id="3" name="Slide Number Placeholder 2">
            <a:extLst>
              <a:ext uri="{FF2B5EF4-FFF2-40B4-BE49-F238E27FC236}">
                <a16:creationId xmlns:a16="http://schemas.microsoft.com/office/drawing/2014/main" id="{851E2E19-6D74-A943-C678-339308AEE034}"/>
              </a:ext>
            </a:extLst>
          </p:cNvPr>
          <p:cNvSpPr>
            <a:spLocks noGrp="1"/>
          </p:cNvSpPr>
          <p:nvPr>
            <p:ph type="sldNum" sz="quarter" idx="12"/>
          </p:nvPr>
        </p:nvSpPr>
        <p:spPr/>
        <p:txBody>
          <a:bodyPr/>
          <a:lstStyle/>
          <a:p>
            <a:fld id="{CA08304B-578E-B84D-8D62-C3895E12D406}" type="slidenum">
              <a:rPr lang="en-US" smtClean="0"/>
              <a:t>39</a:t>
            </a:fld>
            <a:endParaRPr lang="en-US"/>
          </a:p>
        </p:txBody>
      </p:sp>
    </p:spTree>
    <p:extLst>
      <p:ext uri="{BB962C8B-B14F-4D97-AF65-F5344CB8AC3E}">
        <p14:creationId xmlns:p14="http://schemas.microsoft.com/office/powerpoint/2010/main" val="241822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graph of events and mass distribution&#10;&#10;Description automatically generated">
            <a:extLst>
              <a:ext uri="{FF2B5EF4-FFF2-40B4-BE49-F238E27FC236}">
                <a16:creationId xmlns:a16="http://schemas.microsoft.com/office/drawing/2014/main" id="{143CCDBA-3231-211B-AA3F-836FE79F279A}"/>
              </a:ext>
            </a:extLst>
          </p:cNvPr>
          <p:cNvPicPr>
            <a:picLocks noChangeAspect="1"/>
          </p:cNvPicPr>
          <p:nvPr/>
        </p:nvPicPr>
        <p:blipFill rotWithShape="1">
          <a:blip r:embed="rId3"/>
          <a:srcRect l="2738" t="5244" b="3559"/>
          <a:stretch/>
        </p:blipFill>
        <p:spPr>
          <a:xfrm>
            <a:off x="5295900" y="711450"/>
            <a:ext cx="6717122" cy="6146549"/>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Candidate</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3BBEC6-825E-C11E-1922-DEE8D38B7C93}"/>
              </a:ext>
            </a:extLst>
          </p:cNvPr>
          <p:cNvSpPr txBox="1"/>
          <p:nvPr/>
        </p:nvSpPr>
        <p:spPr>
          <a:xfrm>
            <a:off x="1409700" y="2582605"/>
            <a:ext cx="2768600" cy="400110"/>
          </a:xfrm>
          <a:prstGeom prst="rect">
            <a:avLst/>
          </a:prstGeom>
          <a:noFill/>
        </p:spPr>
        <p:txBody>
          <a:bodyPr wrap="square" rtlCol="0">
            <a:spAutoFit/>
          </a:bodyPr>
          <a:lstStyle/>
          <a:p>
            <a:r>
              <a:rPr lang="en-US" sz="2000" u="sng" dirty="0">
                <a:latin typeface="CMU Serif Roman" panose="02000603000000000000" pitchFamily="2" charset="0"/>
                <a:ea typeface="CMU Serif Roman" panose="02000603000000000000" pitchFamily="2" charset="0"/>
                <a:cs typeface="CMU Serif Roman" panose="02000603000000000000" pitchFamily="2" charset="0"/>
              </a:rPr>
              <a:t>Right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a:t>
            </a:r>
          </a:p>
        </p:txBody>
      </p:sp>
      <p:sp>
        <p:nvSpPr>
          <p:cNvPr id="3" name="Slide Number Placeholder 2">
            <a:extLst>
              <a:ext uri="{FF2B5EF4-FFF2-40B4-BE49-F238E27FC236}">
                <a16:creationId xmlns:a16="http://schemas.microsoft.com/office/drawing/2014/main" id="{056D4480-F5E1-282D-2AE0-0BBF512B2413}"/>
              </a:ext>
            </a:extLst>
          </p:cNvPr>
          <p:cNvSpPr>
            <a:spLocks noGrp="1"/>
          </p:cNvSpPr>
          <p:nvPr>
            <p:ph type="sldNum" sz="quarter" idx="12"/>
          </p:nvPr>
        </p:nvSpPr>
        <p:spPr/>
        <p:txBody>
          <a:bodyPr/>
          <a:lstStyle/>
          <a:p>
            <a:fld id="{CA08304B-578E-B84D-8D62-C3895E12D406}" type="slidenum">
              <a:rPr lang="en-US" smtClean="0"/>
              <a:t>40</a:t>
            </a:fld>
            <a:endParaRPr lang="en-US"/>
          </a:p>
        </p:txBody>
      </p:sp>
    </p:spTree>
    <p:extLst>
      <p:ext uri="{BB962C8B-B14F-4D97-AF65-F5344CB8AC3E}">
        <p14:creationId xmlns:p14="http://schemas.microsoft.com/office/powerpoint/2010/main" val="3481381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6059159"/>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spcBef>
                    <a:spcPts val="1600"/>
                  </a:spcBef>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 N-dim reweighting is performed to correct discrepancies between event mixed background and data before training.</a:t>
                </a:r>
              </a:p>
              <a:p>
                <a:pPr>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6059159"/>
              </a:xfrm>
              <a:prstGeom prst="rect">
                <a:avLst/>
              </a:prstGeom>
              <a:blipFill>
                <a:blip r:embed="rId4"/>
                <a:stretch>
                  <a:fillRect l="-810" t="-628" r="-32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F8B87AE-58BE-E3F8-20F2-4CEA80D6B7C0}"/>
              </a:ext>
            </a:extLst>
          </p:cNvPr>
          <p:cNvSpPr>
            <a:spLocks noGrp="1"/>
          </p:cNvSpPr>
          <p:nvPr>
            <p:ph type="sldNum" sz="quarter" idx="12"/>
          </p:nvPr>
        </p:nvSpPr>
        <p:spPr/>
        <p:txBody>
          <a:bodyPr/>
          <a:lstStyle/>
          <a:p>
            <a:fld id="{CA08304B-578E-B84D-8D62-C3895E12D406}" type="slidenum">
              <a:rPr lang="en-US" smtClean="0"/>
              <a:t>41</a:t>
            </a:fld>
            <a:endParaRPr lang="en-US"/>
          </a:p>
        </p:txBody>
      </p:sp>
    </p:spTree>
    <p:extLst>
      <p:ext uri="{BB962C8B-B14F-4D97-AF65-F5344CB8AC3E}">
        <p14:creationId xmlns:p14="http://schemas.microsoft.com/office/powerpoint/2010/main" val="2981112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xmlns="">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84D78C3-0B55-E3D1-AA03-9DCAC8C48E3F}"/>
              </a:ext>
            </a:extLst>
          </p:cNvPr>
          <p:cNvSpPr>
            <a:spLocks noGrp="1"/>
          </p:cNvSpPr>
          <p:nvPr>
            <p:ph type="sldNum" sz="quarter" idx="12"/>
          </p:nvPr>
        </p:nvSpPr>
        <p:spPr/>
        <p:txBody>
          <a:bodyPr/>
          <a:lstStyle/>
          <a:p>
            <a:fld id="{CA08304B-578E-B84D-8D62-C3895E12D406}" type="slidenum">
              <a:rPr lang="en-US" smtClean="0"/>
              <a:t>42</a:t>
            </a:fld>
            <a:endParaRPr lang="en-US"/>
          </a:p>
        </p:txBody>
      </p:sp>
    </p:spTree>
    <p:extLst>
      <p:ext uri="{BB962C8B-B14F-4D97-AF65-F5344CB8AC3E}">
        <p14:creationId xmlns:p14="http://schemas.microsoft.com/office/powerpoint/2010/main" val="968515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541064" cy="5376118"/>
              </a:xfrm>
            </p:spPr>
            <p:txBody>
              <a:bodyPr>
                <a:normAutofit fontScale="92500"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1-dim reweighting of BDT score is required for each pseudoscalar mass point after training the event selection model.</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per-event N-dim reweights before training.</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541064" cy="5376118"/>
              </a:xfrm>
              <a:blipFill>
                <a:blip r:embed="rId3"/>
                <a:stretch>
                  <a:fillRect l="-915" t="-1647" r="-2975" b="-141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379264" y="1155703"/>
            <a:ext cx="5647633" cy="412737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
        <p:nvSpPr>
          <p:cNvPr id="5" name="Slide Number Placeholder 4">
            <a:extLst>
              <a:ext uri="{FF2B5EF4-FFF2-40B4-BE49-F238E27FC236}">
                <a16:creationId xmlns:a16="http://schemas.microsoft.com/office/drawing/2014/main" id="{27B97EFB-EE56-51DC-6512-9C5E12718EDA}"/>
              </a:ext>
            </a:extLst>
          </p:cNvPr>
          <p:cNvSpPr>
            <a:spLocks noGrp="1"/>
          </p:cNvSpPr>
          <p:nvPr>
            <p:ph type="sldNum" sz="quarter" idx="12"/>
          </p:nvPr>
        </p:nvSpPr>
        <p:spPr/>
        <p:txBody>
          <a:bodyPr/>
          <a:lstStyle/>
          <a:p>
            <a:fld id="{CA08304B-578E-B84D-8D62-C3895E12D406}" type="slidenum">
              <a:rPr lang="en-US" smtClean="0"/>
              <a:t>43</a:t>
            </a:fld>
            <a:endParaRPr lang="en-US"/>
          </a:p>
        </p:txBody>
      </p:sp>
    </p:spTree>
    <p:extLst>
      <p:ext uri="{BB962C8B-B14F-4D97-AF65-F5344CB8AC3E}">
        <p14:creationId xmlns:p14="http://schemas.microsoft.com/office/powerpoint/2010/main" val="281434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6102273"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checks can be done for the entire model at once and even/odd checks must be done by nominal mass point.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a:blip r:embed="rId3"/>
          <a:srcRect t="1279" b="1279"/>
          <a:stretch/>
        </p:blipFill>
        <p:spPr>
          <a:xfrm>
            <a:off x="6621573" y="882515"/>
            <a:ext cx="5063848" cy="3700736"/>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5984786" y="4755661"/>
            <a:ext cx="6102273" cy="2062103"/>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ROC curve for one of the best event selection BDT models. A match between train/test curves and their associated area under curve (AUC) indicates a lack of overtraining.</a:t>
            </a:r>
          </a:p>
          <a:p>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Overtraining check by comparing prediction distribution of trained event selection BDT model for m</a:t>
            </a:r>
            <a:r>
              <a:rPr lang="en-US" sz="16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6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endParaRPr lang="en-US" sz="1600" u="sng" dirty="0">
              <a:latin typeface="CMU Serif Roman" panose="02000603000000000000" pitchFamily="2" charset="0"/>
              <a:ea typeface="CMU Serif Roman" panose="02000603000000000000" pitchFamily="2" charset="0"/>
              <a:cs typeface="CMU Serif Roman" panose="02000603000000000000" pitchFamily="2" charset="0"/>
            </a:endParaRPr>
          </a:p>
        </p:txBody>
      </p:sp>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11">
            <a:extLst>
              <a:ext uri="{FF2B5EF4-FFF2-40B4-BE49-F238E27FC236}">
                <a16:creationId xmlns:a16="http://schemas.microsoft.com/office/drawing/2014/main" id="{180654D4-3171-DBBA-A583-8B1744B92A73}"/>
              </a:ext>
            </a:extLst>
          </p:cNvPr>
          <p:cNvSpPr>
            <a:spLocks noGrp="1"/>
          </p:cNvSpPr>
          <p:nvPr>
            <p:ph type="sldNum" sz="quarter" idx="12"/>
          </p:nvPr>
        </p:nvSpPr>
        <p:spPr/>
        <p:txBody>
          <a:bodyPr/>
          <a:lstStyle/>
          <a:p>
            <a:fld id="{CA08304B-578E-B84D-8D62-C3895E12D406}" type="slidenum">
              <a:rPr lang="en-US" smtClean="0"/>
              <a:t>44</a:t>
            </a:fld>
            <a:endParaRPr lang="en-US"/>
          </a:p>
        </p:txBody>
      </p:sp>
    </p:spTree>
    <p:extLst>
      <p:ext uri="{BB962C8B-B14F-4D97-AF65-F5344CB8AC3E}">
        <p14:creationId xmlns:p14="http://schemas.microsoft.com/office/powerpoint/2010/main" val="4285189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 Approximate Mean Significance (AMS)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smoothed for each nominal mass point to account for statistical fluctuations when using very fine binning.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 the case of multiple categories, AMS is added in quadrature.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at category boundaries will be applied to all samples.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3953749" y="1392689"/>
            <a:ext cx="4284502" cy="776983"/>
          </a:xfrm>
          <a:prstGeom prst="rect">
            <a:avLst/>
          </a:prstGeom>
        </p:spPr>
      </p:pic>
      <p:sp>
        <p:nvSpPr>
          <p:cNvPr id="5" name="Slide Number Placeholder 4">
            <a:extLst>
              <a:ext uri="{FF2B5EF4-FFF2-40B4-BE49-F238E27FC236}">
                <a16:creationId xmlns:a16="http://schemas.microsoft.com/office/drawing/2014/main" id="{DE528008-F1F0-143C-791A-AE5A233294C8}"/>
              </a:ext>
            </a:extLst>
          </p:cNvPr>
          <p:cNvSpPr>
            <a:spLocks noGrp="1"/>
          </p:cNvSpPr>
          <p:nvPr>
            <p:ph type="sldNum" sz="quarter" idx="12"/>
          </p:nvPr>
        </p:nvSpPr>
        <p:spPr/>
        <p:txBody>
          <a:bodyPr/>
          <a:lstStyle/>
          <a:p>
            <a:fld id="{CA08304B-578E-B84D-8D62-C3895E12D406}" type="slidenum">
              <a:rPr lang="en-US" smtClean="0"/>
              <a:t>45</a:t>
            </a:fld>
            <a:endParaRPr lang="en-US"/>
          </a:p>
        </p:txBody>
      </p:sp>
    </p:spTree>
    <p:extLst>
      <p:ext uri="{BB962C8B-B14F-4D97-AF65-F5344CB8AC3E}">
        <p14:creationId xmlns:p14="http://schemas.microsoft.com/office/powerpoint/2010/main" val="658465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Category Optimization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9" name="Picture 8" descr="A graph of events and events&#10;&#10;Description automatically generated">
            <a:extLst>
              <a:ext uri="{FF2B5EF4-FFF2-40B4-BE49-F238E27FC236}">
                <a16:creationId xmlns:a16="http://schemas.microsoft.com/office/drawing/2014/main" id="{27C69BAF-5C2A-F345-096B-C33A240219BA}"/>
              </a:ext>
            </a:extLst>
          </p:cNvPr>
          <p:cNvPicPr>
            <a:picLocks noChangeAspect="1"/>
          </p:cNvPicPr>
          <p:nvPr/>
        </p:nvPicPr>
        <p:blipFill rotWithShape="1">
          <a:blip r:embed="rId3"/>
          <a:srcRect l="4729" t="4979" b="5621"/>
          <a:stretch/>
        </p:blipFill>
        <p:spPr>
          <a:xfrm>
            <a:off x="98852" y="800100"/>
            <a:ext cx="6439832" cy="5897403"/>
          </a:xfrm>
          <a:prstGeom prst="rect">
            <a:avLst/>
          </a:prstGeom>
          <a:ln>
            <a:solidFill>
              <a:srgbClr val="0C2340"/>
            </a:solidFill>
          </a:ln>
          <a:effectLst>
            <a:outerShdw blurRad="50800" dist="38100" dir="2700000" algn="tl" rotWithShape="0">
              <a:prstClr val="black">
                <a:alpha val="40000"/>
              </a:prstClr>
            </a:outerShdw>
          </a:effectLst>
        </p:spPr>
      </p:pic>
      <p:pic>
        <p:nvPicPr>
          <p:cNvPr id="11" name="Picture 10" descr="A graph with a line and a blue line&#10;&#10;Description automatically generated">
            <a:extLst>
              <a:ext uri="{FF2B5EF4-FFF2-40B4-BE49-F238E27FC236}">
                <a16:creationId xmlns:a16="http://schemas.microsoft.com/office/drawing/2014/main" id="{6199892A-21E8-F725-3999-B0D93C6A7144}"/>
              </a:ext>
            </a:extLst>
          </p:cNvPr>
          <p:cNvPicPr>
            <a:picLocks noChangeAspect="1"/>
          </p:cNvPicPr>
          <p:nvPr/>
        </p:nvPicPr>
        <p:blipFill rotWithShape="1">
          <a:blip r:embed="rId4"/>
          <a:srcRect l="3185" t="9812" r="7978"/>
          <a:stretch/>
        </p:blipFill>
        <p:spPr>
          <a:xfrm>
            <a:off x="6792097" y="795963"/>
            <a:ext cx="5189838" cy="3951588"/>
          </a:xfrm>
          <a:prstGeom prst="rect">
            <a:avLst/>
          </a:prstGeom>
          <a:ln>
            <a:solidFill>
              <a:srgbClr val="0C2340"/>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40C153-E313-AFBF-E12F-3E2E11C5ABC0}"/>
                  </a:ext>
                </a:extLst>
              </p:cNvPr>
              <p:cNvSpPr txBox="1"/>
              <p:nvPr/>
            </p:nvSpPr>
            <p:spPr>
              <a:xfrm>
                <a:off x="6621162" y="4825830"/>
                <a:ext cx="5531708" cy="1938992"/>
              </a:xfrm>
              <a:prstGeom prst="rect">
                <a:avLst/>
              </a:prstGeom>
              <a:noFill/>
            </p:spPr>
            <p:txBody>
              <a:bodyPr wrap="square" rtlCol="0">
                <a:spAutoFit/>
              </a:bodyPr>
              <a:lstStyle/>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Top</a:t>
                </a:r>
                <a:r>
                  <a:rPr lang="en-US" sz="1500" dirty="0">
                    <a:latin typeface="CMU Serif Roman" panose="02000603000000000000" pitchFamily="2" charset="0"/>
                    <a:ea typeface="CMU Serif Roman" panose="02000603000000000000" pitchFamily="2" charset="0"/>
                    <a:cs typeface="CMU Serif Roman" panose="02000603000000000000" pitchFamily="2" charset="0"/>
                  </a:rPr>
                  <a:t>: Total AMS for up to 4 categories. Ideally, total AMS would always increase and then plateau.</a:t>
                </a:r>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signal MC, event mixed background, and data for m</a:t>
                </a:r>
                <a:r>
                  <a:rPr lang="en-US" sz="15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500" dirty="0">
                    <a:latin typeface="CMU Serif Roman" panose="02000603000000000000" pitchFamily="2" charset="0"/>
                    <a:ea typeface="CMU Serif Roman" panose="02000603000000000000" pitchFamily="2" charset="0"/>
                    <a:cs typeface="CMU Serif Roman" panose="02000603000000000000" pitchFamily="2" charset="0"/>
                  </a:rPr>
                  <a:t> = 15 GeV in the signal region. Smoothed background is shown. To properly smooth the background distribution, a cut at </a:t>
                </a:r>
                <a14:m>
                  <m:oMath xmlns:m="http://schemas.openxmlformats.org/officeDocument/2006/math">
                    <m:r>
                      <a:rPr lang="en-US" sz="15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1500" dirty="0">
                    <a:latin typeface="CMU Serif Roman" panose="02000603000000000000" pitchFamily="2" charset="0"/>
                    <a:ea typeface="CMU Serif Roman" panose="02000603000000000000" pitchFamily="2" charset="0"/>
                    <a:cs typeface="CMU Serif Roman" panose="02000603000000000000" pitchFamily="2" charset="0"/>
                  </a:rPr>
                  <a:t>0.1 is needed. A category boundary line is shown in light blue near 1.</a:t>
                </a:r>
              </a:p>
            </p:txBody>
          </p:sp>
        </mc:Choice>
        <mc:Fallback xmlns="">
          <p:sp>
            <p:nvSpPr>
              <p:cNvPr id="12" name="TextBox 11">
                <a:extLst>
                  <a:ext uri="{FF2B5EF4-FFF2-40B4-BE49-F238E27FC236}">
                    <a16:creationId xmlns:a16="http://schemas.microsoft.com/office/drawing/2014/main" id="{6040C153-E313-AFBF-E12F-3E2E11C5ABC0}"/>
                  </a:ext>
                </a:extLst>
              </p:cNvPr>
              <p:cNvSpPr txBox="1">
                <a:spLocks noRot="1" noChangeAspect="1" noMove="1" noResize="1" noEditPoints="1" noAdjustHandles="1" noChangeArrowheads="1" noChangeShapeType="1" noTextEdit="1"/>
              </p:cNvSpPr>
              <p:nvPr/>
            </p:nvSpPr>
            <p:spPr>
              <a:xfrm>
                <a:off x="6621162" y="4825830"/>
                <a:ext cx="5531708" cy="1938992"/>
              </a:xfrm>
              <a:prstGeom prst="rect">
                <a:avLst/>
              </a:prstGeom>
              <a:blipFill>
                <a:blip r:embed="rId5"/>
                <a:stretch>
                  <a:fillRect l="-458" t="-1307" b="-261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AA56783-8756-9217-7505-990AE3DE704C}"/>
              </a:ext>
            </a:extLst>
          </p:cNvPr>
          <p:cNvSpPr>
            <a:spLocks noGrp="1"/>
          </p:cNvSpPr>
          <p:nvPr>
            <p:ph type="sldNum" sz="quarter" idx="12"/>
          </p:nvPr>
        </p:nvSpPr>
        <p:spPr/>
        <p:txBody>
          <a:bodyPr/>
          <a:lstStyle/>
          <a:p>
            <a:fld id="{CA08304B-578E-B84D-8D62-C3895E12D406}" type="slidenum">
              <a:rPr lang="en-US" smtClean="0"/>
              <a:t>46</a:t>
            </a:fld>
            <a:endParaRPr lang="en-US"/>
          </a:p>
        </p:txBody>
      </p:sp>
    </p:spTree>
    <p:extLst>
      <p:ext uri="{BB962C8B-B14F-4D97-AF65-F5344CB8AC3E}">
        <p14:creationId xmlns:p14="http://schemas.microsoft.com/office/powerpoint/2010/main" val="2777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3"/>
          <a:stretch>
            <a:fillRect/>
          </a:stretch>
        </p:blipFill>
        <p:spPr>
          <a:xfrm>
            <a:off x="8639052" y="4657464"/>
            <a:ext cx="3154136" cy="2070897"/>
          </a:xfrm>
          <a:prstGeom prst="rect">
            <a:avLst/>
          </a:prstGeom>
          <a:effectLst>
            <a:softEdge rad="25400"/>
          </a:effectLst>
        </p:spPr>
      </p:pic>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4">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colliding proton beams at a frequency of 40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MHz.</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5"/>
          <a:stretch>
            <a:fillRect/>
          </a:stretch>
        </p:blipFill>
        <p:spPr>
          <a:xfrm>
            <a:off x="8639052" y="1992924"/>
            <a:ext cx="3154136" cy="210594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
        <p:nvSpPr>
          <p:cNvPr id="4" name="Slide Number Placeholder 3">
            <a:extLst>
              <a:ext uri="{FF2B5EF4-FFF2-40B4-BE49-F238E27FC236}">
                <a16:creationId xmlns:a16="http://schemas.microsoft.com/office/drawing/2014/main" id="{EFBBCC2A-58C3-A944-8552-8A445277466D}"/>
              </a:ext>
            </a:extLst>
          </p:cNvPr>
          <p:cNvSpPr>
            <a:spLocks noGrp="1"/>
          </p:cNvSpPr>
          <p:nvPr>
            <p:ph type="sldNum" sz="quarter" idx="12"/>
          </p:nvPr>
        </p:nvSpPr>
        <p:spPr>
          <a:xfrm>
            <a:off x="322887" y="6363236"/>
            <a:ext cx="515312" cy="365125"/>
          </a:xfrm>
        </p:spPr>
        <p:txBody>
          <a:bodyPr/>
          <a:lstStyle/>
          <a:p>
            <a:fld id="{CA08304B-578E-B84D-8D62-C3895E12D406}" type="slidenum">
              <a:rPr lang="en-US" smtClean="0"/>
              <a:t>5</a:t>
            </a:fld>
            <a:endParaRPr lang="en-US"/>
          </a:p>
        </p:txBody>
      </p:sp>
    </p:spTree>
    <p:extLst>
      <p:ext uri="{BB962C8B-B14F-4D97-AF65-F5344CB8AC3E}">
        <p14:creationId xmlns:p14="http://schemas.microsoft.com/office/powerpoint/2010/main" val="43568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ircular structure with many different colored objects&#10;&#10;Description automatically generated with medium confidence">
            <a:extLst>
              <a:ext uri="{FF2B5EF4-FFF2-40B4-BE49-F238E27FC236}">
                <a16:creationId xmlns:a16="http://schemas.microsoft.com/office/drawing/2014/main" id="{1F401CA1-10D1-26B6-CCE6-4112D0641369}"/>
              </a:ext>
            </a:extLst>
          </p:cNvPr>
          <p:cNvPicPr>
            <a:picLocks noGrp="1" noChangeAspect="1"/>
          </p:cNvPicPr>
          <p:nvPr>
            <p:ph idx="1"/>
          </p:nvPr>
        </p:nvPicPr>
        <p:blipFill rotWithShape="1">
          <a:blip r:embed="rId3"/>
          <a:srcRect l="6331" r="9180"/>
          <a:stretch/>
        </p:blipFill>
        <p:spPr>
          <a:xfrm>
            <a:off x="7398327" y="-20782"/>
            <a:ext cx="5829462" cy="6899564"/>
          </a:xfrm>
        </p:spPr>
      </p:pic>
      <p:sp>
        <p:nvSpPr>
          <p:cNvPr id="9" name="Rectangle 8">
            <a:extLst>
              <a:ext uri="{FF2B5EF4-FFF2-40B4-BE49-F238E27FC236}">
                <a16:creationId xmlns:a16="http://schemas.microsoft.com/office/drawing/2014/main" id="{05EAAD97-E763-7219-CE07-C9B4CCAC1327}"/>
              </a:ext>
            </a:extLst>
          </p:cNvPr>
          <p:cNvSpPr/>
          <p:nvPr/>
        </p:nvSpPr>
        <p:spPr>
          <a:xfrm>
            <a:off x="4367797" y="-36518"/>
            <a:ext cx="12203876" cy="6915297"/>
          </a:xfrm>
          <a:prstGeom prst="rect">
            <a:avLst/>
          </a:prstGeom>
          <a:gradFill flip="none" rotWithShape="1">
            <a:gsLst>
              <a:gs pos="0">
                <a:schemeClr val="bg1">
                  <a:alpha val="0"/>
                </a:schemeClr>
              </a:gs>
              <a:gs pos="100000">
                <a:schemeClr val="bg1"/>
              </a:gs>
              <a:gs pos="44000">
                <a:srgbClr val="FBF9F6"/>
              </a:gs>
              <a:gs pos="37000">
                <a:schemeClr val="bg1">
                  <a:lumMod val="85000"/>
                  <a:alpha val="75626"/>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AF137EC-0E03-ECFC-8C9C-9EF06BBD4DCF}"/>
              </a:ext>
            </a:extLst>
          </p:cNvPr>
          <p:cNvSpPr txBox="1">
            <a:spLocks/>
          </p:cNvSpPr>
          <p:nvPr/>
        </p:nvSpPr>
        <p:spPr>
          <a:xfrm>
            <a:off x="683820" y="125095"/>
            <a:ext cx="7581101" cy="675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17" name="Straight Connector 16">
            <a:extLst>
              <a:ext uri="{FF2B5EF4-FFF2-40B4-BE49-F238E27FC236}">
                <a16:creationId xmlns:a16="http://schemas.microsoft.com/office/drawing/2014/main" id="{E633A142-EAE9-093A-AF4B-10AEC1EFA306}"/>
              </a:ext>
            </a:extLst>
          </p:cNvPr>
          <p:cNvCxnSpPr>
            <a:cxnSpLocks/>
          </p:cNvCxnSpPr>
          <p:nvPr/>
        </p:nvCxnSpPr>
        <p:spPr>
          <a:xfrm>
            <a:off x="696000" y="717684"/>
            <a:ext cx="734359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D2B68320-0187-D23F-8C71-FF9F4132E440}"/>
              </a:ext>
            </a:extLst>
          </p:cNvPr>
          <p:cNvSpPr txBox="1">
            <a:spLocks/>
          </p:cNvSpPr>
          <p:nvPr/>
        </p:nvSpPr>
        <p:spPr>
          <a:xfrm>
            <a:off x="838200" y="945977"/>
            <a:ext cx="5591743" cy="54191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cxnSp>
        <p:nvCxnSpPr>
          <p:cNvPr id="40" name="Straight Connector 39">
            <a:extLst>
              <a:ext uri="{FF2B5EF4-FFF2-40B4-BE49-F238E27FC236}">
                <a16:creationId xmlns:a16="http://schemas.microsoft.com/office/drawing/2014/main" id="{5ED6C1D7-03AA-1CE9-5AFD-C0269FC2B88D}"/>
              </a:ext>
            </a:extLst>
          </p:cNvPr>
          <p:cNvCxnSpPr/>
          <p:nvPr/>
        </p:nvCxnSpPr>
        <p:spPr>
          <a:xfrm>
            <a:off x="3373395" y="1124465"/>
            <a:ext cx="3669956"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FA5779-D910-E417-B4BA-AEA1BBC05EE9}"/>
              </a:ext>
            </a:extLst>
          </p:cNvPr>
          <p:cNvCxnSpPr>
            <a:cxnSpLocks/>
          </p:cNvCxnSpPr>
          <p:nvPr/>
        </p:nvCxnSpPr>
        <p:spPr>
          <a:xfrm>
            <a:off x="7043351" y="1124465"/>
            <a:ext cx="3269707" cy="2050535"/>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8F846DA-74A8-2BBA-42E9-D31F5805ADC2}"/>
              </a:ext>
            </a:extLst>
          </p:cNvPr>
          <p:cNvCxnSpPr>
            <a:cxnSpLocks/>
          </p:cNvCxnSpPr>
          <p:nvPr/>
        </p:nvCxnSpPr>
        <p:spPr>
          <a:xfrm>
            <a:off x="6429943" y="2180967"/>
            <a:ext cx="613408"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472DB8-BD81-B5C9-B30F-10CFCDED5E27}"/>
              </a:ext>
            </a:extLst>
          </p:cNvPr>
          <p:cNvCxnSpPr>
            <a:cxnSpLocks/>
          </p:cNvCxnSpPr>
          <p:nvPr/>
        </p:nvCxnSpPr>
        <p:spPr>
          <a:xfrm>
            <a:off x="7043350" y="2180964"/>
            <a:ext cx="3269708" cy="1248036"/>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B3F7AF-FA5D-853A-1830-3D402E38C2FE}"/>
              </a:ext>
            </a:extLst>
          </p:cNvPr>
          <p:cNvCxnSpPr>
            <a:cxnSpLocks/>
          </p:cNvCxnSpPr>
          <p:nvPr/>
        </p:nvCxnSpPr>
        <p:spPr>
          <a:xfrm>
            <a:off x="5486400" y="3655575"/>
            <a:ext cx="4423719"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873B560-14F2-9DFF-0B68-12D6366F9AE2}"/>
              </a:ext>
            </a:extLst>
          </p:cNvPr>
          <p:cNvCxnSpPr>
            <a:cxnSpLocks/>
          </p:cNvCxnSpPr>
          <p:nvPr/>
        </p:nvCxnSpPr>
        <p:spPr>
          <a:xfrm>
            <a:off x="3661808" y="5006581"/>
            <a:ext cx="3381542"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11B25B-9FBC-EF08-773D-67BB7CC33DE5}"/>
              </a:ext>
            </a:extLst>
          </p:cNvPr>
          <p:cNvCxnSpPr>
            <a:cxnSpLocks/>
          </p:cNvCxnSpPr>
          <p:nvPr/>
        </p:nvCxnSpPr>
        <p:spPr>
          <a:xfrm flipV="1">
            <a:off x="7043350" y="4256898"/>
            <a:ext cx="2823608" cy="742322"/>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7EFD17B-1F28-5F62-B7B3-21CC86722116}"/>
              </a:ext>
            </a:extLst>
          </p:cNvPr>
          <p:cNvCxnSpPr>
            <a:cxnSpLocks/>
          </p:cNvCxnSpPr>
          <p:nvPr/>
        </p:nvCxnSpPr>
        <p:spPr>
          <a:xfrm>
            <a:off x="3546789" y="5752105"/>
            <a:ext cx="3496561" cy="0"/>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E983C1-6E7B-C442-C0D9-A3A6B3F90D86}"/>
              </a:ext>
            </a:extLst>
          </p:cNvPr>
          <p:cNvCxnSpPr>
            <a:cxnSpLocks/>
          </p:cNvCxnSpPr>
          <p:nvPr/>
        </p:nvCxnSpPr>
        <p:spPr>
          <a:xfrm flipV="1">
            <a:off x="7043350" y="5022318"/>
            <a:ext cx="2458996" cy="733947"/>
          </a:xfrm>
          <a:prstGeom prst="line">
            <a:avLst/>
          </a:prstGeom>
          <a:ln w="25400">
            <a:solidFill>
              <a:srgbClr val="0C224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35A8AC4-8197-B82F-123B-72FB150D1F23}"/>
              </a:ext>
            </a:extLst>
          </p:cNvPr>
          <p:cNvSpPr>
            <a:spLocks noGrp="1"/>
          </p:cNvSpPr>
          <p:nvPr>
            <p:ph type="sldNum" sz="quarter" idx="12"/>
          </p:nvPr>
        </p:nvSpPr>
        <p:spPr>
          <a:xfrm>
            <a:off x="8954158" y="6434153"/>
            <a:ext cx="2743200" cy="365125"/>
          </a:xfrm>
        </p:spPr>
        <p:txBody>
          <a:bodyPr/>
          <a:lstStyle/>
          <a:p>
            <a:fld id="{CA08304B-578E-B84D-8D62-C3895E12D406}" type="slidenum">
              <a:rPr lang="en-US" smtClean="0"/>
              <a:t>6</a:t>
            </a:fld>
            <a:endParaRPr lang="en-US" dirty="0"/>
          </a:p>
        </p:txBody>
      </p:sp>
    </p:spTree>
    <p:extLst>
      <p:ext uri="{BB962C8B-B14F-4D97-AF65-F5344CB8AC3E}">
        <p14:creationId xmlns:p14="http://schemas.microsoft.com/office/powerpoint/2010/main" val="49625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Object Reconstruction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413775"/>
            <a:ext cx="3568700" cy="4726541"/>
          </a:xfrm>
        </p:spPr>
        <p:txBody>
          <a:bodyPr>
            <a:norm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Takes raw hits in the detector and creates PF elements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Links PF elements between sub-detectors to create particle candidates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Reconstruct muons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Electrons and isolated photons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Charged/neutral hadrons and non-isolated photons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Combines particle candidates to build a picture of a collision event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a:blip r:embed="rId3"/>
          <a:stretch>
            <a:fillRect/>
          </a:stretch>
        </p:blipFill>
        <p:spPr>
          <a:xfrm>
            <a:off x="4266294" y="1115917"/>
            <a:ext cx="7878371" cy="5422630"/>
          </a:xfrm>
          <a:prstGeom prst="rect">
            <a:avLst/>
          </a:prstGeom>
        </p:spPr>
      </p:pic>
      <p:sp>
        <p:nvSpPr>
          <p:cNvPr id="8" name="TextBox 7">
            <a:extLst>
              <a:ext uri="{FF2B5EF4-FFF2-40B4-BE49-F238E27FC236}">
                <a16:creationId xmlns:a16="http://schemas.microsoft.com/office/drawing/2014/main" id="{6B3000DD-FF17-AA97-B969-AAAC76877E59}"/>
              </a:ext>
            </a:extLst>
          </p:cNvPr>
          <p:cNvSpPr txBox="1"/>
          <p:nvPr/>
        </p:nvSpPr>
        <p:spPr>
          <a:xfrm>
            <a:off x="696000" y="982888"/>
            <a:ext cx="4102100" cy="430887"/>
          </a:xfrm>
          <a:prstGeom prst="rect">
            <a:avLst/>
          </a:prstGeom>
          <a:noFill/>
        </p:spPr>
        <p:txBody>
          <a:bodyPr wrap="square">
            <a:spAutoFit/>
          </a:bodyPr>
          <a:lstStyle/>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Particle Flow (PF) Algorithm</a:t>
            </a:r>
          </a:p>
        </p:txBody>
      </p:sp>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7</a:t>
            </a:fld>
            <a:endParaRPr lang="en-US"/>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LHC and CMS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793922"/>
            <a:ext cx="6415216" cy="2879417"/>
          </a:xfrm>
        </p:spPr>
        <p:txBody>
          <a:bodyPr>
            <a:normAutofit lnSpcReduction="10000"/>
          </a:bodyPr>
          <a:lstStyle/>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do this analysis?</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proof-of-concept study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framework: Higgs to Diphoton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xmlns="">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4"/>
                <a:stretch>
                  <a:fillRect l="-839" t="-2186" r="-1799" b="-546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FB8A626-5502-37E3-0CDE-682CFACEFB22}"/>
              </a:ext>
            </a:extLst>
          </p:cNvPr>
          <p:cNvPicPr>
            <a:picLocks noChangeAspect="1"/>
          </p:cNvPicPr>
          <p:nvPr/>
        </p:nvPicPr>
        <p:blipFill>
          <a:blip r:embed="rId5"/>
          <a:stretch>
            <a:fillRect/>
          </a:stretch>
        </p:blipFill>
        <p:spPr>
          <a:xfrm>
            <a:off x="2460457" y="1033436"/>
            <a:ext cx="3172897" cy="289996"/>
          </a:xfrm>
          <a:prstGeom prst="rect">
            <a:avLst/>
          </a:prstGeom>
        </p:spPr>
      </p:pic>
      <p:sp>
        <p:nvSpPr>
          <p:cNvPr id="5" name="Slide Number Placeholder 4">
            <a:extLst>
              <a:ext uri="{FF2B5EF4-FFF2-40B4-BE49-F238E27FC236}">
                <a16:creationId xmlns:a16="http://schemas.microsoft.com/office/drawing/2014/main" id="{B3FF789C-581C-679D-F16C-91F3AE0AAFA7}"/>
              </a:ext>
            </a:extLst>
          </p:cNvPr>
          <p:cNvSpPr>
            <a:spLocks noGrp="1"/>
          </p:cNvSpPr>
          <p:nvPr>
            <p:ph type="sldNum" sz="quarter" idx="12"/>
          </p:nvPr>
        </p:nvSpPr>
        <p:spPr/>
        <p:txBody>
          <a:bodyPr/>
          <a:lstStyle/>
          <a:p>
            <a:fld id="{CA08304B-578E-B84D-8D62-C3895E12D406}" type="slidenum">
              <a:rPr lang="en-US" smtClean="0"/>
              <a:t>9</a:t>
            </a:fld>
            <a:endParaRPr lang="en-US"/>
          </a:p>
        </p:txBody>
      </p:sp>
    </p:spTree>
    <p:extLst>
      <p:ext uri="{BB962C8B-B14F-4D97-AF65-F5344CB8AC3E}">
        <p14:creationId xmlns:p14="http://schemas.microsoft.com/office/powerpoint/2010/main" val="16879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13601</TotalTime>
  <Words>4440</Words>
  <Application>Microsoft Macintosh PowerPoint</Application>
  <PresentationFormat>Widescreen</PresentationFormat>
  <Paragraphs>641</Paragraphs>
  <Slides>46</Slides>
  <Notes>46</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vt:lpstr>
      <vt:lpstr>Arial</vt:lpstr>
      <vt:lpstr>Calibri</vt:lpstr>
      <vt:lpstr>Calibri Light</vt:lpstr>
      <vt:lpstr>Cambria Math</vt:lpstr>
      <vt:lpstr>CMU SERIF ROMAN</vt:lpstr>
      <vt:lpstr>CMU SERIF ROMAN</vt:lpstr>
      <vt:lpstr>Office Theme</vt:lpstr>
      <vt:lpstr>Search for an exotic Higgs boson decay to two pseudoscalar bosons with a four photon final state  Oral Candidacy Proposal  December 13, 2023</vt:lpstr>
      <vt:lpstr>PowerPoint Presentation</vt:lpstr>
      <vt:lpstr>  The Standard Model and Beyond</vt:lpstr>
      <vt:lpstr>PowerPoint Presentation</vt:lpstr>
      <vt:lpstr>  The Large Hadron Collider (LHC)</vt:lpstr>
      <vt:lpstr>PowerPoint Presentation</vt:lpstr>
      <vt:lpstr>  Object Reconstruction</vt:lpstr>
      <vt:lpstr>PowerPoint Presentation</vt:lpstr>
      <vt:lpstr>  Introduction to Analysis</vt:lpstr>
      <vt:lpstr>PowerPoint Presentation</vt:lpstr>
      <vt:lpstr>  Sample Generation</vt:lpstr>
      <vt:lpstr>PowerPoint Presentation</vt:lpstr>
      <vt:lpstr>  Choosing Candidate Photons</vt:lpstr>
      <vt:lpstr>  Choosing Candidate Photons</vt:lpstr>
      <vt:lpstr>  Pre-selections</vt:lpstr>
      <vt:lpstr>  Photon Selections</vt:lpstr>
      <vt:lpstr>  Results of Selections</vt:lpstr>
      <vt:lpstr>  Results of Selections</vt:lpstr>
      <vt:lpstr>  Results of Selections</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  Summary</vt:lpstr>
      <vt:lpstr>Thank You!</vt:lpstr>
      <vt:lpstr>Backup</vt:lpstr>
      <vt:lpstr>  Backup To Do #1</vt:lpstr>
      <vt:lpstr>  Backup To Do #2</vt:lpstr>
      <vt:lpstr>  Analysis Overview</vt:lpstr>
      <vt:lpstr>  Technical Work</vt:lpstr>
      <vt:lpstr>  Technical Work (cont.)</vt:lpstr>
      <vt:lpstr>Extended Higgs Sectors</vt:lpstr>
      <vt:lpstr>  Quick Geometry of CMS</vt:lpstr>
      <vt:lpstr>  Event Mixing</vt:lpstr>
      <vt:lpstr>  Higgs Candidate</vt:lpstr>
      <vt:lpstr>  Event Selection BDT Inputs</vt:lpstr>
      <vt:lpstr>  Important BDT Input Variables</vt:lpstr>
      <vt:lpstr>  Training the Event Selection BDT</vt:lpstr>
      <vt:lpstr>  Checking the Event Selection BDT</vt:lpstr>
      <vt:lpstr>  BDT Score Categorization Details</vt:lpstr>
      <vt:lpstr>  BDT Score Category Optimization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275</cp:revision>
  <dcterms:created xsi:type="dcterms:W3CDTF">2023-11-28T22:34:10Z</dcterms:created>
  <dcterms:modified xsi:type="dcterms:W3CDTF">2023-12-08T09:17:30Z</dcterms:modified>
</cp:coreProperties>
</file>